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9"/>
  </p:notesMasterIdLst>
  <p:sldIdLst>
    <p:sldId id="256" r:id="rId2"/>
    <p:sldId id="257" r:id="rId3"/>
    <p:sldId id="325" r:id="rId4"/>
    <p:sldId id="327" r:id="rId5"/>
    <p:sldId id="360" r:id="rId6"/>
    <p:sldId id="345" r:id="rId7"/>
    <p:sldId id="341" r:id="rId8"/>
    <p:sldId id="328" r:id="rId9"/>
    <p:sldId id="329" r:id="rId10"/>
    <p:sldId id="330" r:id="rId11"/>
    <p:sldId id="344" r:id="rId12"/>
    <p:sldId id="315" r:id="rId13"/>
    <p:sldId id="322" r:id="rId14"/>
    <p:sldId id="346" r:id="rId15"/>
    <p:sldId id="347" r:id="rId16"/>
    <p:sldId id="258" r:id="rId17"/>
    <p:sldId id="302" r:id="rId18"/>
    <p:sldId id="303" r:id="rId19"/>
    <p:sldId id="314" r:id="rId20"/>
    <p:sldId id="304" r:id="rId21"/>
    <p:sldId id="305" r:id="rId22"/>
    <p:sldId id="320" r:id="rId23"/>
    <p:sldId id="321" r:id="rId24"/>
    <p:sldId id="306" r:id="rId25"/>
    <p:sldId id="334" r:id="rId26"/>
    <p:sldId id="333" r:id="rId27"/>
    <p:sldId id="352" r:id="rId28"/>
    <p:sldId id="335" r:id="rId29"/>
    <p:sldId id="349" r:id="rId30"/>
    <p:sldId id="336" r:id="rId31"/>
    <p:sldId id="309" r:id="rId32"/>
    <p:sldId id="356" r:id="rId33"/>
    <p:sldId id="310" r:id="rId34"/>
    <p:sldId id="357" r:id="rId35"/>
    <p:sldId id="358" r:id="rId36"/>
    <p:sldId id="359" r:id="rId37"/>
    <p:sldId id="353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Raleway" panose="020B0604020202020204" pitchFamily="2" charset="0"/>
      <p:regular r:id="rId41"/>
      <p:bold r:id="rId42"/>
      <p:italic r:id="rId43"/>
      <p:boldItalic r:id="rId44"/>
    </p:embeddedFont>
    <p:embeddedFont>
      <p:font typeface="Raleway ExtraBold" panose="020B0604020202020204" pitchFamily="2" charset="0"/>
      <p:bold r:id="rId45"/>
      <p:italic r:id="rId46"/>
      <p:boldItalic r:id="rId47"/>
    </p:embeddedFont>
    <p:embeddedFont>
      <p:font typeface="Raleway Medium" panose="020B06040202020202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8EFF974D-0D15-FC4D-8379-81B8E8FC0F48}">
          <p14:sldIdLst>
            <p14:sldId id="256"/>
            <p14:sldId id="257"/>
            <p14:sldId id="325"/>
            <p14:sldId id="327"/>
          </p14:sldIdLst>
        </p14:section>
        <p14:section name="Pre-Processing &amp; EDA" id="{499F95E9-D0B6-704F-9400-67CF222B6F17}">
          <p14:sldIdLst>
            <p14:sldId id="360"/>
            <p14:sldId id="345"/>
            <p14:sldId id="341"/>
            <p14:sldId id="328"/>
            <p14:sldId id="329"/>
            <p14:sldId id="330"/>
            <p14:sldId id="344"/>
            <p14:sldId id="315"/>
            <p14:sldId id="322"/>
            <p14:sldId id="346"/>
          </p14:sldIdLst>
        </p14:section>
        <p14:section name="Topic Modeling" id="{BE8A0735-5480-E849-A92E-6AC36173C2AA}">
          <p14:sldIdLst>
            <p14:sldId id="347"/>
            <p14:sldId id="258"/>
            <p14:sldId id="302"/>
            <p14:sldId id="303"/>
            <p14:sldId id="314"/>
            <p14:sldId id="304"/>
            <p14:sldId id="305"/>
            <p14:sldId id="320"/>
            <p14:sldId id="321"/>
            <p14:sldId id="306"/>
            <p14:sldId id="334"/>
            <p14:sldId id="333"/>
          </p14:sldIdLst>
        </p14:section>
        <p14:section name="Modeling" id="{BF4FBB6D-A753-9340-A38F-DB4CD26A5E5B}">
          <p14:sldIdLst>
            <p14:sldId id="352"/>
            <p14:sldId id="335"/>
            <p14:sldId id="349"/>
            <p14:sldId id="336"/>
            <p14:sldId id="309"/>
          </p14:sldIdLst>
        </p14:section>
        <p14:section name="Results and Recommendations" id="{72480774-2F6D-E245-A482-1238CFEC5969}">
          <p14:sldIdLst>
            <p14:sldId id="356"/>
            <p14:sldId id="310"/>
            <p14:sldId id="357"/>
            <p14:sldId id="358"/>
            <p14:sldId id="359"/>
            <p14:sldId id="353"/>
          </p14:sldIdLst>
        </p14:section>
        <p14:section name="Appendix" id="{6AEACB51-81AD-D14F-9FC8-6FB3986F69D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EBEBEB"/>
    <a:srgbClr val="F6CB71"/>
    <a:srgbClr val="66FF95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D8A1F-0A88-4C4C-928D-33D5B06D26DE}" v="1268" dt="2023-03-06T16:50:12.727"/>
    <p1510:client id="{30715EF3-C2B7-470E-8C7A-AE0C4E32E0F4}" v="1636" dt="2023-03-06T04:25:08.014"/>
    <p1510:client id="{7A1A5548-7902-86BB-063F-30344E0E284A}" v="64" dt="2023-03-06T04:44:12.392"/>
    <p1510:client id="{9FCEABE1-F566-F14F-9CC1-C639271F04FC}" v="1231" dt="2023-03-06T17:40:52.914"/>
    <p1510:client id="{BDB30458-E86E-5E45-BF3E-FA97BB81F569}" v="7786" dt="2023-03-06T20:08:42.248"/>
    <p1510:client id="{FAD4E53E-F002-5A96-7F01-9796AE3A90C8}" v="313" dt="2023-03-06T08:43:34.267"/>
  </p1510:revLst>
</p1510:revInfo>
</file>

<file path=ppt/tableStyles.xml><?xml version="1.0" encoding="utf-8"?>
<a:tblStyleLst xmlns:a="http://schemas.openxmlformats.org/drawingml/2006/main" def="{AC3E1CA7-73DB-4043-8E2B-3CF0D68769BB}">
  <a:tblStyle styleId="{AC3E1CA7-73DB-4043-8E2B-3CF0D68769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7FD139-9D53-47CE-9D6A-6E0E332E4D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0" d="100"/>
          <a:sy n="160" d="100"/>
        </p:scale>
        <p:origin x="5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81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32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31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17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nces.ed.gov</a:t>
            </a:r>
            <a:r>
              <a:rPr lang="en-US"/>
              <a:t>/</a:t>
            </a:r>
            <a:r>
              <a:rPr lang="en-US" err="1"/>
              <a:t>fastfacts</a:t>
            </a:r>
            <a:r>
              <a:rPr lang="en-US"/>
              <a:t>/</a:t>
            </a:r>
            <a:r>
              <a:rPr lang="en-US" err="1"/>
              <a:t>display.asp?id</a:t>
            </a:r>
            <a:r>
              <a:rPr lang="en-US"/>
              <a:t>=372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start.askwonder.com</a:t>
            </a:r>
            <a:r>
              <a:rPr lang="en-US"/>
              <a:t>/insights/want-size-english-second-language-esl-k-12-market-united-states-may-referred-z459nom0f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081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64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6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42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4afac4a1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4afac4a1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1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Ref idx="1001">
        <a:schemeClr val="bg1"/>
      </p:bgRef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24469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097650"/>
            <a:ext cx="3983700" cy="399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834879">
            <a:off x="7492949" y="132720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835340">
            <a:off x="7275692" y="77864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834341">
            <a:off x="8315733" y="196574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835532">
            <a:off x="7540075" y="162253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834341">
            <a:off x="8294518" y="85197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835670">
            <a:off x="7135531" y="40394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 rot="1834879">
            <a:off x="7545846" y="743309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835340">
            <a:off x="7328589" y="194744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1834341">
            <a:off x="8368630" y="138184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rot="1835532">
            <a:off x="7592972" y="1038640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120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251937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251937" y="3041201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3251937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20000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251937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 rot="1834879">
            <a:off x="7512613" y="842959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1834341">
            <a:off x="8335397" y="148149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1835532">
            <a:off x="7559739" y="1138290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1835340">
            <a:off x="7295356" y="294394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/>
          <p:nvPr/>
        </p:nvSpPr>
        <p:spPr>
          <a:xfrm rot="1834879">
            <a:off x="330665" y="4157972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835340">
            <a:off x="113408" y="3609407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rot="1834341">
            <a:off x="1153449" y="479650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 rot="1835532">
            <a:off x="377791" y="4453303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347938" y="7686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2347900" y="19176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 rot="1834879">
            <a:off x="7414291" y="422134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1835340">
            <a:off x="7197034" y="367278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834341">
            <a:off x="8237075" y="485987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1835532">
            <a:off x="7461417" y="451667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834341">
            <a:off x="8215860" y="374611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1835670">
            <a:off x="7056873" y="329808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1834879">
            <a:off x="531693" y="1319483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1835340">
            <a:off x="314436" y="770918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1834341">
            <a:off x="1354477" y="1958016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rot="1835532">
            <a:off x="578819" y="1614814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1834341">
            <a:off x="1333262" y="844250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 rot="1835670">
            <a:off x="174275" y="396219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4793926" y="2228221"/>
            <a:ext cx="3346027" cy="1753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Vidya.</a:t>
            </a:r>
            <a:r>
              <a:rPr lang="en-US" sz="5400">
                <a:solidFill>
                  <a:schemeClr val="tx2"/>
                </a:solidFill>
              </a:rPr>
              <a:t>AI</a:t>
            </a:r>
            <a:br>
              <a:rPr lang="en-US" sz="5400">
                <a:solidFill>
                  <a:schemeClr val="tx2"/>
                </a:solidFill>
              </a:rPr>
            </a:br>
            <a:r>
              <a:rPr lang="en-US" sz="4800">
                <a:solidFill>
                  <a:schemeClr val="tx2"/>
                </a:solidFill>
              </a:rPr>
              <a:t>Pitch Deck</a:t>
            </a:r>
            <a:r>
              <a:rPr lang="en-US" sz="4800"/>
              <a:t> </a:t>
            </a:r>
            <a:br>
              <a:rPr lang="en-US" sz="5400"/>
            </a:br>
            <a:endParaRPr lang="en-US" sz="5400">
              <a:solidFill>
                <a:schemeClr val="dk2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4935320" y="3299375"/>
            <a:ext cx="2976228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March 6, 2023, | Chicago, Illinois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54819-B201-33DF-0B41-B5C0CF0B3574}"/>
              </a:ext>
            </a:extLst>
          </p:cNvPr>
          <p:cNvSpPr txBox="1"/>
          <p:nvPr/>
        </p:nvSpPr>
        <p:spPr>
          <a:xfrm>
            <a:off x="7832187" y="20743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BBE9FD4F-326E-EF70-D9D7-4679684A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0" r="14848"/>
          <a:stretch/>
        </p:blipFill>
        <p:spPr>
          <a:xfrm>
            <a:off x="-6525" y="0"/>
            <a:ext cx="4578525" cy="514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179E3-D5AE-2A23-CF88-1B0DFC59ADBD}"/>
              </a:ext>
            </a:extLst>
          </p:cNvPr>
          <p:cNvSpPr txBox="1"/>
          <p:nvPr/>
        </p:nvSpPr>
        <p:spPr>
          <a:xfrm>
            <a:off x="4853759" y="3864314"/>
            <a:ext cx="1284326" cy="104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Ananth </a:t>
            </a:r>
            <a:r>
              <a:rPr lang="en-US" sz="120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Prayaga</a:t>
            </a:r>
            <a:endParaRPr lang="en-US" sz="12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Garima Sohi</a:t>
            </a:r>
          </a:p>
          <a:p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Kshitij Mittal</a:t>
            </a:r>
          </a:p>
          <a:p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Manish Kumar</a:t>
            </a:r>
          </a:p>
          <a:p>
            <a:r>
              <a:rPr lang="en-US" sz="1200" err="1">
                <a:solidFill>
                  <a:schemeClr val="tx2">
                    <a:lumMod val="60000"/>
                    <a:lumOff val="40000"/>
                  </a:schemeClr>
                </a:solidFill>
              </a:rPr>
              <a:t>Urvaj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 Shah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BBAD82-CBDA-1514-7728-5C977E61142E}"/>
              </a:ext>
            </a:extLst>
          </p:cNvPr>
          <p:cNvSpPr txBox="1"/>
          <p:nvPr/>
        </p:nvSpPr>
        <p:spPr>
          <a:xfrm>
            <a:off x="4741853" y="3944932"/>
            <a:ext cx="43090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The distribution of sentences count is highly right-skewed in nature, which signifies how some students wrote exceptionally long sentences.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83C08-C9DA-9821-00DE-A96BA137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432" y="1363694"/>
            <a:ext cx="3814494" cy="24161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2CB49B-D3E2-584C-196A-D100701335A7}"/>
              </a:ext>
            </a:extLst>
          </p:cNvPr>
          <p:cNvSpPr/>
          <p:nvPr/>
        </p:nvSpPr>
        <p:spPr>
          <a:xfrm>
            <a:off x="5128431" y="1094379"/>
            <a:ext cx="3814493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Distribution of Sentence Length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1BE77-24A7-7FFC-6C89-598B424A4641}"/>
              </a:ext>
            </a:extLst>
          </p:cNvPr>
          <p:cNvSpPr txBox="1"/>
          <p:nvPr/>
        </p:nvSpPr>
        <p:spPr>
          <a:xfrm>
            <a:off x="201074" y="3939054"/>
            <a:ext cx="41397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Each student exhibits a distinct writing style, with number of sentences varying in each essay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24E4AD-96D0-1AF0-5BCD-15B0C18B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4" y="1363694"/>
            <a:ext cx="4255538" cy="24219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58B6BA-65F5-1387-2C85-2088CC1B432A}"/>
              </a:ext>
            </a:extLst>
          </p:cNvPr>
          <p:cNvSpPr/>
          <p:nvPr/>
        </p:nvSpPr>
        <p:spPr>
          <a:xfrm>
            <a:off x="201074" y="1094379"/>
            <a:ext cx="4255537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Distribution of Sentence Count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40B18910-0CD6-80DF-A6F2-1BBADE6A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74" y="188600"/>
            <a:ext cx="7704000" cy="572700"/>
          </a:xfrm>
        </p:spPr>
        <p:txBody>
          <a:bodyPr/>
          <a:lstStyle/>
          <a:p>
            <a:r>
              <a:rPr lang="en-US"/>
              <a:t>Sentence Analysis</a:t>
            </a:r>
          </a:p>
        </p:txBody>
      </p:sp>
    </p:spTree>
    <p:extLst>
      <p:ext uri="{BB962C8B-B14F-4D97-AF65-F5344CB8AC3E}">
        <p14:creationId xmlns:p14="http://schemas.microsoft.com/office/powerpoint/2010/main" val="25966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8A70E6-1F0B-6FD5-0A82-D7EFB266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0" y="870116"/>
            <a:ext cx="7503439" cy="38299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3B2179-0423-836F-A6A4-C2987C2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92" y="112132"/>
            <a:ext cx="7704000" cy="572700"/>
          </a:xfrm>
        </p:spPr>
        <p:txBody>
          <a:bodyPr/>
          <a:lstStyle/>
          <a:p>
            <a:r>
              <a:rPr lang="en-US" b="1">
                <a:latin typeface="Raleway" pitchFamily="2" charset="77"/>
              </a:rPr>
              <a:t>Essays were graded on 6 metrics</a:t>
            </a:r>
          </a:p>
        </p:txBody>
      </p:sp>
    </p:spTree>
    <p:extLst>
      <p:ext uri="{BB962C8B-B14F-4D97-AF65-F5344CB8AC3E}">
        <p14:creationId xmlns:p14="http://schemas.microsoft.com/office/powerpoint/2010/main" val="206076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BE68EE-3962-D847-26C1-FF06244D4A13}"/>
              </a:ext>
            </a:extLst>
          </p:cNvPr>
          <p:cNvSpPr txBox="1"/>
          <p:nvPr/>
        </p:nvSpPr>
        <p:spPr>
          <a:xfrm>
            <a:off x="1873357" y="1703736"/>
            <a:ext cx="20617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latin typeface="Raleway" pitchFamily="2" charset="77"/>
              </a:rPr>
              <a:t>ESSAYS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3217C9-3649-F9D9-3FE5-90C1A0AAD809}"/>
              </a:ext>
            </a:extLst>
          </p:cNvPr>
          <p:cNvCxnSpPr/>
          <p:nvPr/>
        </p:nvCxnSpPr>
        <p:spPr>
          <a:xfrm flipV="1">
            <a:off x="845626" y="3355233"/>
            <a:ext cx="2987297" cy="154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A76E8D-C33B-076F-E9AA-7281F833374F}"/>
              </a:ext>
            </a:extLst>
          </p:cNvPr>
          <p:cNvCxnSpPr/>
          <p:nvPr/>
        </p:nvCxnSpPr>
        <p:spPr>
          <a:xfrm>
            <a:off x="2286484" y="2010313"/>
            <a:ext cx="3875" cy="352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EE31BB-6709-9B01-F32B-DD8A86E2A328}"/>
              </a:ext>
            </a:extLst>
          </p:cNvPr>
          <p:cNvCxnSpPr/>
          <p:nvPr/>
        </p:nvCxnSpPr>
        <p:spPr>
          <a:xfrm>
            <a:off x="848047" y="3818729"/>
            <a:ext cx="3876" cy="5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CD92B6-9A45-B608-68A6-15890B14D425}"/>
              </a:ext>
            </a:extLst>
          </p:cNvPr>
          <p:cNvSpPr txBox="1"/>
          <p:nvPr/>
        </p:nvSpPr>
        <p:spPr>
          <a:xfrm>
            <a:off x="1369662" y="2361445"/>
            <a:ext cx="18859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Raleway" pitchFamily="2" charset="77"/>
              </a:rPr>
              <a:t>If an essays has the following scores in more than 4 metrics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A3EDB6-C235-97B5-3A91-F04ABD563E7A}"/>
              </a:ext>
            </a:extLst>
          </p:cNvPr>
          <p:cNvCxnSpPr>
            <a:cxnSpLocks/>
          </p:cNvCxnSpPr>
          <p:nvPr/>
        </p:nvCxnSpPr>
        <p:spPr>
          <a:xfrm>
            <a:off x="2296170" y="3055145"/>
            <a:ext cx="3875" cy="2460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17E36E-38E1-4038-9983-4E97E95F574F}"/>
              </a:ext>
            </a:extLst>
          </p:cNvPr>
          <p:cNvCxnSpPr>
            <a:cxnSpLocks/>
          </p:cNvCxnSpPr>
          <p:nvPr/>
        </p:nvCxnSpPr>
        <p:spPr>
          <a:xfrm>
            <a:off x="3841157" y="3818728"/>
            <a:ext cx="3876" cy="5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AF411-C00E-39F1-BF13-CB0E71691871}"/>
              </a:ext>
            </a:extLst>
          </p:cNvPr>
          <p:cNvCxnSpPr>
            <a:cxnSpLocks/>
          </p:cNvCxnSpPr>
          <p:nvPr/>
        </p:nvCxnSpPr>
        <p:spPr>
          <a:xfrm>
            <a:off x="2301013" y="3818729"/>
            <a:ext cx="3876" cy="5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EB72E9-6A38-8AE5-EA7F-CBFE5EE9CD92}"/>
              </a:ext>
            </a:extLst>
          </p:cNvPr>
          <p:cNvSpPr txBox="1"/>
          <p:nvPr/>
        </p:nvSpPr>
        <p:spPr>
          <a:xfrm>
            <a:off x="-131736" y="4379088"/>
            <a:ext cx="20617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Low-Scored</a:t>
            </a:r>
          </a:p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Essays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20DFF-4362-D5EA-6626-BF91C2A110C5}"/>
              </a:ext>
            </a:extLst>
          </p:cNvPr>
          <p:cNvSpPr txBox="1"/>
          <p:nvPr/>
        </p:nvSpPr>
        <p:spPr>
          <a:xfrm>
            <a:off x="2900119" y="4379088"/>
            <a:ext cx="20617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Medium-Scored</a:t>
            </a:r>
          </a:p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Essays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961B2-126D-DC7D-19A1-27BFDAE1062B}"/>
              </a:ext>
            </a:extLst>
          </p:cNvPr>
          <p:cNvSpPr txBox="1"/>
          <p:nvPr/>
        </p:nvSpPr>
        <p:spPr>
          <a:xfrm>
            <a:off x="1357311" y="4379088"/>
            <a:ext cx="20617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High-Scored</a:t>
            </a:r>
          </a:p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aleway" pitchFamily="2" charset="77"/>
              </a:rPr>
              <a:t>Essays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27EA1-9973-4ED9-840D-C67BE6FB2628}"/>
              </a:ext>
            </a:extLst>
          </p:cNvPr>
          <p:cNvSpPr txBox="1"/>
          <p:nvPr/>
        </p:nvSpPr>
        <p:spPr>
          <a:xfrm>
            <a:off x="-94443" y="3467594"/>
            <a:ext cx="1885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Raleway" pitchFamily="2" charset="77"/>
              </a:rPr>
              <a:t>&lt;= 2.5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A46D3-9626-02E0-231E-74B75BC25690}"/>
              </a:ext>
            </a:extLst>
          </p:cNvPr>
          <p:cNvSpPr txBox="1"/>
          <p:nvPr/>
        </p:nvSpPr>
        <p:spPr>
          <a:xfrm>
            <a:off x="2918039" y="3457907"/>
            <a:ext cx="1885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Raleway" pitchFamily="2" charset="77"/>
              </a:rPr>
              <a:t>else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CB1297-496C-6EA7-9735-7F9741334F4C}"/>
              </a:ext>
            </a:extLst>
          </p:cNvPr>
          <p:cNvSpPr txBox="1"/>
          <p:nvPr/>
        </p:nvSpPr>
        <p:spPr>
          <a:xfrm>
            <a:off x="1445701" y="3457907"/>
            <a:ext cx="1885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Raleway" pitchFamily="2" charset="77"/>
              </a:rPr>
              <a:t>&gt;= 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78E424-70E8-574D-DB31-B4F3FCA8E39D}"/>
              </a:ext>
            </a:extLst>
          </p:cNvPr>
          <p:cNvSpPr txBox="1"/>
          <p:nvPr/>
        </p:nvSpPr>
        <p:spPr>
          <a:xfrm>
            <a:off x="4961878" y="4048806"/>
            <a:ext cx="38819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FFFF"/>
                </a:solidFill>
                <a:latin typeface="Raleway"/>
              </a:rPr>
              <a:t>Essays with more spelling mistakes were scored poorly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882051-F29A-3947-D615-03D5E622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67" y="1703736"/>
            <a:ext cx="4165330" cy="2273516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9B2259C-7F39-9B9F-1F70-E1D75738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b="1">
                <a:latin typeface="Raleway" pitchFamily="2" charset="77"/>
              </a:rPr>
              <a:t>Essays were divided into three scoring groups</a:t>
            </a:r>
          </a:p>
        </p:txBody>
      </p:sp>
    </p:spTree>
    <p:extLst>
      <p:ext uri="{BB962C8B-B14F-4D97-AF65-F5344CB8AC3E}">
        <p14:creationId xmlns:p14="http://schemas.microsoft.com/office/powerpoint/2010/main" val="320920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BF3E9C-0A50-0734-4F9F-3142FEFB5087}"/>
              </a:ext>
            </a:extLst>
          </p:cNvPr>
          <p:cNvSpPr txBox="1"/>
          <p:nvPr/>
        </p:nvSpPr>
        <p:spPr>
          <a:xfrm>
            <a:off x="230053" y="400050"/>
            <a:ext cx="68405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C8F4D-7142-07B1-AF8D-F13C9FFB985E}"/>
              </a:ext>
            </a:extLst>
          </p:cNvPr>
          <p:cNvSpPr txBox="1"/>
          <p:nvPr/>
        </p:nvSpPr>
        <p:spPr>
          <a:xfrm>
            <a:off x="300188" y="1292385"/>
            <a:ext cx="411189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FFFF"/>
                </a:solidFill>
              </a:rPr>
              <a:t>Students with high scoring essays used shorter sentences, whereas students who got low score wrote fewer but lengthy sentences.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B94F31-C8F6-B216-E49F-4A1AA57A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66333"/>
            <a:ext cx="4111895" cy="22594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D2B4B6-3011-3E40-1779-10A8FC33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b="1">
                <a:latin typeface="Raleway" pitchFamily="2" charset="77"/>
              </a:rPr>
              <a:t>Different scoring groups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3E7EBE-8A75-306F-E291-C5E5F28795FE}"/>
              </a:ext>
            </a:extLst>
          </p:cNvPr>
          <p:cNvSpPr/>
          <p:nvPr/>
        </p:nvSpPr>
        <p:spPr>
          <a:xfrm>
            <a:off x="4572001" y="1292385"/>
            <a:ext cx="4111894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Sentence count vs length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978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BF3E9C-0A50-0734-4F9F-3142FEFB5087}"/>
              </a:ext>
            </a:extLst>
          </p:cNvPr>
          <p:cNvSpPr txBox="1"/>
          <p:nvPr/>
        </p:nvSpPr>
        <p:spPr>
          <a:xfrm>
            <a:off x="230053" y="400050"/>
            <a:ext cx="68405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D2B4B6-3011-3E40-1779-10A8FC33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65" y="246607"/>
            <a:ext cx="7704000" cy="572700"/>
          </a:xfrm>
        </p:spPr>
        <p:txBody>
          <a:bodyPr/>
          <a:lstStyle/>
          <a:p>
            <a:r>
              <a:rPr lang="en-US" b="1">
                <a:latin typeface="Raleway" pitchFamily="2" charset="77"/>
              </a:rPr>
              <a:t>Part-of-Speech Tagging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7497-F4EF-FF36-55E2-EB556E26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89" y="1238730"/>
            <a:ext cx="5245123" cy="3387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10384F-146F-B741-B3CF-F7144EAD7413}"/>
              </a:ext>
            </a:extLst>
          </p:cNvPr>
          <p:cNvSpPr/>
          <p:nvPr/>
        </p:nvSpPr>
        <p:spPr>
          <a:xfrm>
            <a:off x="3786888" y="969415"/>
            <a:ext cx="5245123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POS Tags in High vs Low scored essays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23C80-5EF0-1372-C457-8894B9D3A79E}"/>
              </a:ext>
            </a:extLst>
          </p:cNvPr>
          <p:cNvSpPr txBox="1"/>
          <p:nvPr/>
        </p:nvSpPr>
        <p:spPr>
          <a:xfrm>
            <a:off x="355565" y="1287040"/>
            <a:ext cx="29442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Students who got a high score in their essays, more likely to use more nouns, adverbs, adjectives and verbs.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7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774604" y="1684210"/>
            <a:ext cx="559479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tx1"/>
                </a:solidFill>
              </a:rPr>
              <a:t>Topic</a:t>
            </a:r>
            <a:br>
              <a:rPr lang="en" sz="4800">
                <a:solidFill>
                  <a:schemeClr val="tx1"/>
                </a:solidFill>
              </a:rPr>
            </a:br>
            <a:r>
              <a:rPr lang="en" sz="4800">
                <a:solidFill>
                  <a:schemeClr val="tx1"/>
                </a:solidFill>
              </a:rPr>
              <a:t>Modeling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6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Topic Modeling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4294967295"/>
          </p:nvPr>
        </p:nvSpPr>
        <p:spPr>
          <a:xfrm>
            <a:off x="720000" y="1348800"/>
            <a:ext cx="3030067" cy="24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Having close to 4000 essays in our corpus, we wanted to analyze:</a:t>
            </a:r>
            <a:endParaRPr sz="14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aheim"/>
              <a:buAutoNum type="arabicPeriod"/>
            </a:pPr>
            <a:r>
              <a:rPr lang="en-US" sz="1400"/>
              <a:t>If there were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specific topics emerging </a:t>
            </a:r>
            <a:r>
              <a:rPr lang="en-US" sz="1400"/>
              <a:t>from these essays </a:t>
            </a:r>
            <a:endParaRPr sz="14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aheim"/>
              <a:buAutoNum type="arabicPeriod"/>
            </a:pPr>
            <a:r>
              <a:rPr lang="en-US" sz="1400"/>
              <a:t>Whether certain essay topics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had an associated scoring bias </a:t>
            </a:r>
            <a:endParaRPr sz="1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373;p41">
            <a:extLst>
              <a:ext uri="{FF2B5EF4-FFF2-40B4-BE49-F238E27FC236}">
                <a16:creationId xmlns:a16="http://schemas.microsoft.com/office/drawing/2014/main" id="{C6E1B8F7-D40D-FA00-4B57-473EC6C40852}"/>
              </a:ext>
            </a:extLst>
          </p:cNvPr>
          <p:cNvSpPr txBox="1"/>
          <p:nvPr/>
        </p:nvSpPr>
        <p:spPr>
          <a:xfrm>
            <a:off x="4715838" y="1228175"/>
            <a:ext cx="2476072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Processed</a:t>
            </a:r>
            <a:b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Tokens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3" name="Google Shape;372;p41">
            <a:extLst>
              <a:ext uri="{FF2B5EF4-FFF2-40B4-BE49-F238E27FC236}">
                <a16:creationId xmlns:a16="http://schemas.microsoft.com/office/drawing/2014/main" id="{0414AEC6-ACDA-4E3D-41BF-56A5749FA6E2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06374" y="1979484"/>
            <a:ext cx="4896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" name="Google Shape;375;p41">
            <a:extLst>
              <a:ext uri="{FF2B5EF4-FFF2-40B4-BE49-F238E27FC236}">
                <a16:creationId xmlns:a16="http://schemas.microsoft.com/office/drawing/2014/main" id="{5C66AA00-39AF-FE30-AD2B-410B617795A7}"/>
              </a:ext>
            </a:extLst>
          </p:cNvPr>
          <p:cNvCxnSpPr>
            <a:cxnSpLocks/>
          </p:cNvCxnSpPr>
          <p:nvPr/>
        </p:nvCxnSpPr>
        <p:spPr>
          <a:xfrm rot="-5400000">
            <a:off x="4554225" y="2031297"/>
            <a:ext cx="489600" cy="2303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" name="Google Shape;384;p41">
            <a:extLst>
              <a:ext uri="{FF2B5EF4-FFF2-40B4-BE49-F238E27FC236}">
                <a16:creationId xmlns:a16="http://schemas.microsoft.com/office/drawing/2014/main" id="{B341BE0C-0884-44A4-051E-D2C087A7BF58}"/>
              </a:ext>
            </a:extLst>
          </p:cNvPr>
          <p:cNvCxnSpPr/>
          <p:nvPr/>
        </p:nvCxnSpPr>
        <p:spPr>
          <a:xfrm rot="-5400000" flipH="1">
            <a:off x="6984375" y="1904653"/>
            <a:ext cx="489600" cy="2556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" name="Google Shape;373;p41">
            <a:extLst>
              <a:ext uri="{FF2B5EF4-FFF2-40B4-BE49-F238E27FC236}">
                <a16:creationId xmlns:a16="http://schemas.microsoft.com/office/drawing/2014/main" id="{AC727D97-AE5F-5D6F-9F68-96ED4EA21FC5}"/>
              </a:ext>
            </a:extLst>
          </p:cNvPr>
          <p:cNvSpPr txBox="1"/>
          <p:nvPr/>
        </p:nvSpPr>
        <p:spPr>
          <a:xfrm>
            <a:off x="4715838" y="2356947"/>
            <a:ext cx="2476072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Word Embeddings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12" name="Google Shape;372;p41">
            <a:extLst>
              <a:ext uri="{FF2B5EF4-FFF2-40B4-BE49-F238E27FC236}">
                <a16:creationId xmlns:a16="http://schemas.microsoft.com/office/drawing/2014/main" id="{CBA50839-BFB3-2BDD-D0BC-0C71BAD2F233}"/>
              </a:ext>
            </a:extLst>
          </p:cNvPr>
          <p:cNvCxnSpPr>
            <a:cxnSpLocks/>
          </p:cNvCxnSpPr>
          <p:nvPr/>
        </p:nvCxnSpPr>
        <p:spPr>
          <a:xfrm rot="-5400000" flipH="1">
            <a:off x="5706374" y="3182697"/>
            <a:ext cx="4896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Google Shape;373;p41">
            <a:extLst>
              <a:ext uri="{FF2B5EF4-FFF2-40B4-BE49-F238E27FC236}">
                <a16:creationId xmlns:a16="http://schemas.microsoft.com/office/drawing/2014/main" id="{4FA713AC-B65F-BC84-5447-89986382DDAF}"/>
              </a:ext>
            </a:extLst>
          </p:cNvPr>
          <p:cNvSpPr txBox="1"/>
          <p:nvPr/>
        </p:nvSpPr>
        <p:spPr>
          <a:xfrm>
            <a:off x="2409289" y="3559082"/>
            <a:ext cx="2476072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K</a:t>
            </a:r>
            <a:r>
              <a:rPr lang="en-US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</a:t>
            </a:r>
            <a:r>
              <a:rPr lang="en" sz="2400" err="1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eans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" name="Google Shape;373;p41">
            <a:extLst>
              <a:ext uri="{FF2B5EF4-FFF2-40B4-BE49-F238E27FC236}">
                <a16:creationId xmlns:a16="http://schemas.microsoft.com/office/drawing/2014/main" id="{7BD8622C-6AC5-0E62-8672-F0A9B7616AF8}"/>
              </a:ext>
            </a:extLst>
          </p:cNvPr>
          <p:cNvSpPr txBox="1"/>
          <p:nvPr/>
        </p:nvSpPr>
        <p:spPr>
          <a:xfrm>
            <a:off x="4712689" y="3559082"/>
            <a:ext cx="2476072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LDA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" name="Google Shape;373;p41">
            <a:extLst>
              <a:ext uri="{FF2B5EF4-FFF2-40B4-BE49-F238E27FC236}">
                <a16:creationId xmlns:a16="http://schemas.microsoft.com/office/drawing/2014/main" id="{B8CF831E-2B9F-BEAC-03B1-483D874DE63A}"/>
              </a:ext>
            </a:extLst>
          </p:cNvPr>
          <p:cNvSpPr txBox="1"/>
          <p:nvPr/>
        </p:nvSpPr>
        <p:spPr>
          <a:xfrm>
            <a:off x="7298108" y="3559082"/>
            <a:ext cx="1845891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BERTopic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Embeddings</a:t>
            </a:r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64F32D03-7723-C167-AD39-CDFFD1A266FD}"/>
              </a:ext>
            </a:extLst>
          </p:cNvPr>
          <p:cNvSpPr txBox="1">
            <a:spLocks/>
          </p:cNvSpPr>
          <p:nvPr/>
        </p:nvSpPr>
        <p:spPr>
          <a:xfrm>
            <a:off x="720000" y="1130408"/>
            <a:ext cx="73760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US" sz="1400"/>
              <a:t>To convert our list of lemmatized text into numerical representation, we </a:t>
            </a:r>
          </a:p>
          <a:p>
            <a:pPr marL="0" indent="0">
              <a:buFont typeface="Raleway Medium"/>
              <a:buNone/>
            </a:pPr>
            <a:r>
              <a:rPr lang="en-US" sz="1400"/>
              <a:t>implemented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5 embedding techniques.</a:t>
            </a:r>
          </a:p>
        </p:txBody>
      </p:sp>
      <p:sp>
        <p:nvSpPr>
          <p:cNvPr id="12" name="Google Shape;182;p27">
            <a:extLst>
              <a:ext uri="{FF2B5EF4-FFF2-40B4-BE49-F238E27FC236}">
                <a16:creationId xmlns:a16="http://schemas.microsoft.com/office/drawing/2014/main" id="{D03FB7CB-8B98-64CC-5360-5DEA84E943CB}"/>
              </a:ext>
            </a:extLst>
          </p:cNvPr>
          <p:cNvSpPr txBox="1">
            <a:spLocks/>
          </p:cNvSpPr>
          <p:nvPr/>
        </p:nvSpPr>
        <p:spPr>
          <a:xfrm>
            <a:off x="720000" y="1855610"/>
            <a:ext cx="229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US" sz="2000">
                <a:solidFill>
                  <a:schemeClr val="dk2"/>
                </a:solidFill>
              </a:rPr>
              <a:t>BOW</a:t>
            </a:r>
          </a:p>
        </p:txBody>
      </p:sp>
      <p:sp>
        <p:nvSpPr>
          <p:cNvPr id="13" name="Google Shape;182;p27">
            <a:extLst>
              <a:ext uri="{FF2B5EF4-FFF2-40B4-BE49-F238E27FC236}">
                <a16:creationId xmlns:a16="http://schemas.microsoft.com/office/drawing/2014/main" id="{56D4036F-CDA9-C11C-FA07-C7353D60206F}"/>
              </a:ext>
            </a:extLst>
          </p:cNvPr>
          <p:cNvSpPr txBox="1">
            <a:spLocks/>
          </p:cNvSpPr>
          <p:nvPr/>
        </p:nvSpPr>
        <p:spPr>
          <a:xfrm>
            <a:off x="3498100" y="1855610"/>
            <a:ext cx="2290328" cy="38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US" sz="2000">
                <a:solidFill>
                  <a:srgbClr val="66FF95"/>
                </a:solidFill>
              </a:rPr>
              <a:t>TF-IDF</a:t>
            </a:r>
          </a:p>
        </p:txBody>
      </p:sp>
      <p:sp>
        <p:nvSpPr>
          <p:cNvPr id="14" name="Google Shape;182;p27">
            <a:extLst>
              <a:ext uri="{FF2B5EF4-FFF2-40B4-BE49-F238E27FC236}">
                <a16:creationId xmlns:a16="http://schemas.microsoft.com/office/drawing/2014/main" id="{0CE5A820-780A-0E30-EA48-8E869533DB4F}"/>
              </a:ext>
            </a:extLst>
          </p:cNvPr>
          <p:cNvSpPr txBox="1">
            <a:spLocks/>
          </p:cNvSpPr>
          <p:nvPr/>
        </p:nvSpPr>
        <p:spPr>
          <a:xfrm>
            <a:off x="6251828" y="1899013"/>
            <a:ext cx="229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US" sz="2000">
                <a:solidFill>
                  <a:schemeClr val="dk2"/>
                </a:solidFill>
              </a:rPr>
              <a:t>Word2Vec</a:t>
            </a:r>
          </a:p>
        </p:txBody>
      </p:sp>
      <p:sp>
        <p:nvSpPr>
          <p:cNvPr id="15" name="Google Shape;182;p27">
            <a:extLst>
              <a:ext uri="{FF2B5EF4-FFF2-40B4-BE49-F238E27FC236}">
                <a16:creationId xmlns:a16="http://schemas.microsoft.com/office/drawing/2014/main" id="{6FA3F6C3-3AAD-264C-32D8-3205B1E5E0DF}"/>
              </a:ext>
            </a:extLst>
          </p:cNvPr>
          <p:cNvSpPr txBox="1">
            <a:spLocks/>
          </p:cNvSpPr>
          <p:nvPr/>
        </p:nvSpPr>
        <p:spPr>
          <a:xfrm>
            <a:off x="529525" y="2219848"/>
            <a:ext cx="2671984" cy="7505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just"/>
            <a:r>
              <a:rPr lang="en-US" sz="1350">
                <a:latin typeface="Raleway Medium"/>
                <a:cs typeface="Raleway Medium"/>
                <a:sym typeface="Raleway Medium"/>
              </a:rPr>
              <a:t>Creates an unordered set (Bag) of words – only accounts for word presence or absence</a:t>
            </a:r>
          </a:p>
        </p:txBody>
      </p:sp>
      <p:sp>
        <p:nvSpPr>
          <p:cNvPr id="19" name="Google Shape;182;p27">
            <a:extLst>
              <a:ext uri="{FF2B5EF4-FFF2-40B4-BE49-F238E27FC236}">
                <a16:creationId xmlns:a16="http://schemas.microsoft.com/office/drawing/2014/main" id="{4AF5C131-380B-D754-24F3-ECEDFECD118D}"/>
              </a:ext>
            </a:extLst>
          </p:cNvPr>
          <p:cNvSpPr txBox="1">
            <a:spLocks/>
          </p:cNvSpPr>
          <p:nvPr/>
        </p:nvSpPr>
        <p:spPr>
          <a:xfrm>
            <a:off x="3415857" y="2165768"/>
            <a:ext cx="2622830" cy="11699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just"/>
            <a:r>
              <a:rPr lang="en-US" sz="1350">
                <a:latin typeface="Raleway Medium"/>
                <a:cs typeface="Raleway Medium"/>
                <a:sym typeface="Raleway Medium"/>
              </a:rPr>
              <a:t>Evaluates the importance of a word in a document by multiplying the frequency (TF) with the logarithm of the inverse frequency of that word in the corpus (IDF)</a:t>
            </a:r>
            <a:endParaRPr lang="en-US" sz="1400">
              <a:latin typeface="Raleway Medium"/>
              <a:cs typeface="Raleway Medium"/>
              <a:sym typeface="Raleway Medium"/>
            </a:endParaRPr>
          </a:p>
        </p:txBody>
      </p:sp>
      <p:sp>
        <p:nvSpPr>
          <p:cNvPr id="20" name="Google Shape;182;p27">
            <a:extLst>
              <a:ext uri="{FF2B5EF4-FFF2-40B4-BE49-F238E27FC236}">
                <a16:creationId xmlns:a16="http://schemas.microsoft.com/office/drawing/2014/main" id="{C346A671-70F8-C14F-C0AE-49583637BC1E}"/>
              </a:ext>
            </a:extLst>
          </p:cNvPr>
          <p:cNvSpPr txBox="1">
            <a:spLocks/>
          </p:cNvSpPr>
          <p:nvPr/>
        </p:nvSpPr>
        <p:spPr>
          <a:xfrm>
            <a:off x="6133674" y="2219848"/>
            <a:ext cx="2526636" cy="12485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just"/>
            <a:r>
              <a:rPr lang="en-US" sz="1350">
                <a:latin typeface="Raleway Medium"/>
                <a:cs typeface="Raleway Medium"/>
                <a:sym typeface="Raleway Medium"/>
              </a:rPr>
              <a:t>Trains a neural network to predict the probability of a word based on its context or the probability of a context given a word.</a:t>
            </a:r>
            <a:endParaRPr lang="en-US" sz="1400">
              <a:latin typeface="Raleway Medium"/>
              <a:cs typeface="Raleway Medium"/>
              <a:sym typeface="Raleway Medium"/>
            </a:endParaRPr>
          </a:p>
        </p:txBody>
      </p:sp>
      <p:sp>
        <p:nvSpPr>
          <p:cNvPr id="22" name="Google Shape;182;p27">
            <a:extLst>
              <a:ext uri="{FF2B5EF4-FFF2-40B4-BE49-F238E27FC236}">
                <a16:creationId xmlns:a16="http://schemas.microsoft.com/office/drawing/2014/main" id="{C7BAF6B9-FC70-DF79-6CB1-248018C75BE8}"/>
              </a:ext>
            </a:extLst>
          </p:cNvPr>
          <p:cNvSpPr txBox="1">
            <a:spLocks/>
          </p:cNvSpPr>
          <p:nvPr/>
        </p:nvSpPr>
        <p:spPr>
          <a:xfrm>
            <a:off x="6251828" y="3350453"/>
            <a:ext cx="22903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-US" sz="2000">
                <a:solidFill>
                  <a:schemeClr val="dk2"/>
                </a:solidFill>
              </a:rPr>
              <a:t>BERT</a:t>
            </a:r>
          </a:p>
        </p:txBody>
      </p:sp>
      <p:sp>
        <p:nvSpPr>
          <p:cNvPr id="23" name="Google Shape;182;p27">
            <a:extLst>
              <a:ext uri="{FF2B5EF4-FFF2-40B4-BE49-F238E27FC236}">
                <a16:creationId xmlns:a16="http://schemas.microsoft.com/office/drawing/2014/main" id="{CB61981F-24C7-9D8A-CF03-007BC25A05D0}"/>
              </a:ext>
            </a:extLst>
          </p:cNvPr>
          <p:cNvSpPr txBox="1">
            <a:spLocks/>
          </p:cNvSpPr>
          <p:nvPr/>
        </p:nvSpPr>
        <p:spPr>
          <a:xfrm>
            <a:off x="6133674" y="3671288"/>
            <a:ext cx="2526636" cy="17932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just"/>
            <a:r>
              <a:rPr lang="en-US" sz="1350">
                <a:latin typeface="Raleway Medium"/>
                <a:cs typeface="Raleway Medium"/>
                <a:sym typeface="Raleway Medium"/>
              </a:rPr>
              <a:t>Pre-trained large language model (developed by Google) trained </a:t>
            </a:r>
            <a:r>
              <a:rPr lang="en-US" sz="1350">
                <a:latin typeface="Raleway Medium"/>
                <a:cs typeface="Raleway Medium"/>
              </a:rPr>
              <a:t>on a diverse range of text data, including Wikipedia articles, books, and web pages</a:t>
            </a:r>
            <a:endParaRPr lang="en-US" sz="1350">
              <a:latin typeface="Raleway Medium"/>
              <a:cs typeface="Raleway Medium"/>
              <a:sym typeface="Raleway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8CF657-4AAE-EE80-B4E1-0E83234A0C4B}"/>
              </a:ext>
            </a:extLst>
          </p:cNvPr>
          <p:cNvSpPr txBox="1"/>
          <p:nvPr/>
        </p:nvSpPr>
        <p:spPr>
          <a:xfrm>
            <a:off x="687941" y="3424587"/>
            <a:ext cx="250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-US" sz="2000">
                <a:solidFill>
                  <a:schemeClr val="dk2"/>
                </a:solidFill>
                <a:latin typeface="Raleway ExtraBold"/>
                <a:cs typeface="Raleway ExtraBold"/>
                <a:sym typeface="Raleway Medium"/>
              </a:rPr>
              <a:t> Count Vectorizer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B4823-35FA-736D-9A8E-21B7944C671D}"/>
              </a:ext>
            </a:extLst>
          </p:cNvPr>
          <p:cNvSpPr txBox="1"/>
          <p:nvPr/>
        </p:nvSpPr>
        <p:spPr>
          <a:xfrm>
            <a:off x="578679" y="3882452"/>
            <a:ext cx="2622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solidFill>
                  <a:schemeClr val="accent1"/>
                </a:solidFill>
                <a:latin typeface="Raleway Medium"/>
                <a:cs typeface="Raleway Medium"/>
                <a:sym typeface="Raleway Medium"/>
              </a:rPr>
              <a:t>Uses BOW to creat</a:t>
            </a:r>
            <a:r>
              <a:rPr lang="en-US">
                <a:solidFill>
                  <a:schemeClr val="accent1"/>
                </a:solidFill>
                <a:latin typeface="Raleway Medium"/>
                <a:cs typeface="Raleway Medium"/>
                <a:sym typeface="Raleway Medium"/>
              </a:rPr>
              <a:t>e</a:t>
            </a:r>
            <a:r>
              <a:rPr lang="en-US" sz="1400">
                <a:solidFill>
                  <a:schemeClr val="accent1"/>
                </a:solidFill>
                <a:latin typeface="Raleway Medium"/>
                <a:cs typeface="Raleway Medium"/>
                <a:sym typeface="Raleway Medium"/>
              </a:rPr>
              <a:t> a matrix using the </a:t>
            </a:r>
            <a:r>
              <a:rPr lang="en-US" sz="1350">
                <a:solidFill>
                  <a:schemeClr val="accent1"/>
                </a:solidFill>
                <a:latin typeface="Raleway Medium"/>
                <a:cs typeface="Raleway Medium"/>
                <a:sym typeface="Raleway Medium"/>
              </a:rPr>
              <a:t>frequency</a:t>
            </a:r>
            <a:r>
              <a:rPr lang="en-US" sz="1400">
                <a:solidFill>
                  <a:schemeClr val="accent1"/>
                </a:solidFill>
                <a:latin typeface="Raleway Medium"/>
                <a:cs typeface="Raleway Medium"/>
                <a:sym typeface="Raleway Medium"/>
              </a:rPr>
              <a:t> of each word in the document</a:t>
            </a:r>
          </a:p>
        </p:txBody>
      </p:sp>
    </p:spTree>
    <p:extLst>
      <p:ext uri="{BB962C8B-B14F-4D97-AF65-F5344CB8AC3E}">
        <p14:creationId xmlns:p14="http://schemas.microsoft.com/office/powerpoint/2010/main" val="339087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 with KMeans</a:t>
            </a:r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85F2F45C-67EF-8DAE-9241-AD340172A4DB}"/>
              </a:ext>
            </a:extLst>
          </p:cNvPr>
          <p:cNvSpPr txBox="1">
            <a:spLocks/>
          </p:cNvSpPr>
          <p:nvPr/>
        </p:nvSpPr>
        <p:spPr>
          <a:xfrm>
            <a:off x="504243" y="1443691"/>
            <a:ext cx="3132809" cy="35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85750" indent="-285750"/>
            <a:r>
              <a:rPr lang="en-US" sz="1400"/>
              <a:t>Created Word2Vec embeddings for each tokenized word (corrected) in our corpus</a:t>
            </a:r>
          </a:p>
          <a:p>
            <a:pPr marL="0" indent="0">
              <a:buNone/>
            </a:pPr>
            <a:endParaRPr lang="en-US" sz="1400"/>
          </a:p>
          <a:p>
            <a:pPr marL="285750" indent="-285750"/>
            <a:r>
              <a:rPr lang="en-US" sz="1400"/>
              <a:t>Translated word-level embeddings to document-level embeddings by averaging the word2vec embeddings for each word</a:t>
            </a:r>
          </a:p>
          <a:p>
            <a:pPr marL="0" indent="0">
              <a:buNone/>
            </a:pPr>
            <a:endParaRPr lang="en-US" sz="1400"/>
          </a:p>
          <a:p>
            <a:pPr marL="285750" indent="-285750"/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Implemented KMeans clustering for n=20 clusters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322ED90-78CE-B389-65FC-AD67350F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15" y="1443691"/>
            <a:ext cx="5013789" cy="3346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51CEA9-7B53-CD68-DEB1-E0A481A57399}"/>
              </a:ext>
            </a:extLst>
          </p:cNvPr>
          <p:cNvSpPr/>
          <p:nvPr/>
        </p:nvSpPr>
        <p:spPr>
          <a:xfrm>
            <a:off x="3770614" y="1174375"/>
            <a:ext cx="5013789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KMeans visualization with TSNE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0970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 emerging Topics</a:t>
            </a:r>
            <a:br>
              <a:rPr lang="en-US"/>
            </a:br>
            <a:r>
              <a:rPr lang="en-US" sz="1400"/>
              <a:t>(with most representative keywords)</a:t>
            </a:r>
            <a:endParaRPr lang="en-US"/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85F2F45C-67EF-8DAE-9241-AD340172A4DB}"/>
              </a:ext>
            </a:extLst>
          </p:cNvPr>
          <p:cNvSpPr txBox="1">
            <a:spLocks/>
          </p:cNvSpPr>
          <p:nvPr/>
        </p:nvSpPr>
        <p:spPr>
          <a:xfrm>
            <a:off x="1241330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Cluster 11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Vacation and Summer Breaks</a:t>
            </a:r>
          </a:p>
        </p:txBody>
      </p:sp>
      <p:sp>
        <p:nvSpPr>
          <p:cNvPr id="3" name="Google Shape;183;p27">
            <a:extLst>
              <a:ext uri="{FF2B5EF4-FFF2-40B4-BE49-F238E27FC236}">
                <a16:creationId xmlns:a16="http://schemas.microsoft.com/office/drawing/2014/main" id="{750F873F-254D-2C19-F14A-132FF021ABBD}"/>
              </a:ext>
            </a:extLst>
          </p:cNvPr>
          <p:cNvSpPr txBox="1">
            <a:spLocks/>
          </p:cNvSpPr>
          <p:nvPr/>
        </p:nvSpPr>
        <p:spPr>
          <a:xfrm>
            <a:off x="4970849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Cluster 05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Food and Meals</a:t>
            </a:r>
          </a:p>
        </p:txBody>
      </p:sp>
      <p:sp>
        <p:nvSpPr>
          <p:cNvPr id="4" name="Google Shape;183;p27">
            <a:extLst>
              <a:ext uri="{FF2B5EF4-FFF2-40B4-BE49-F238E27FC236}">
                <a16:creationId xmlns:a16="http://schemas.microsoft.com/office/drawing/2014/main" id="{36D3F0AE-9E8F-FFF6-79AB-49A31826ABB6}"/>
              </a:ext>
            </a:extLst>
          </p:cNvPr>
          <p:cNvSpPr txBox="1">
            <a:spLocks/>
          </p:cNvSpPr>
          <p:nvPr/>
        </p:nvSpPr>
        <p:spPr>
          <a:xfrm>
            <a:off x="1241330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Cluster 08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Impact of Technology </a:t>
            </a:r>
          </a:p>
        </p:txBody>
      </p:sp>
      <p:sp>
        <p:nvSpPr>
          <p:cNvPr id="5" name="Google Shape;183;p27">
            <a:extLst>
              <a:ext uri="{FF2B5EF4-FFF2-40B4-BE49-F238E27FC236}">
                <a16:creationId xmlns:a16="http://schemas.microsoft.com/office/drawing/2014/main" id="{0B74E897-F958-AA76-192F-857E379BDDED}"/>
              </a:ext>
            </a:extLst>
          </p:cNvPr>
          <p:cNvSpPr txBox="1">
            <a:spLocks/>
          </p:cNvSpPr>
          <p:nvPr/>
        </p:nvSpPr>
        <p:spPr>
          <a:xfrm>
            <a:off x="4970849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Cluster 14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Hobbies and Vocational activities</a:t>
            </a:r>
          </a:p>
        </p:txBody>
      </p:sp>
      <p:pic>
        <p:nvPicPr>
          <p:cNvPr id="12" name="Graphic 11" descr="Sun with solid fill">
            <a:extLst>
              <a:ext uri="{FF2B5EF4-FFF2-40B4-BE49-F238E27FC236}">
                <a16:creationId xmlns:a16="http://schemas.microsoft.com/office/drawing/2014/main" id="{99B33DCC-93BD-0B4C-5978-A0965B0B3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753992"/>
            <a:ext cx="516596" cy="516596"/>
          </a:xfrm>
          <a:prstGeom prst="rect">
            <a:avLst/>
          </a:prstGeom>
        </p:spPr>
      </p:pic>
      <p:pic>
        <p:nvPicPr>
          <p:cNvPr id="15" name="Graphic 14" descr="Swimming with solid fill">
            <a:extLst>
              <a:ext uri="{FF2B5EF4-FFF2-40B4-BE49-F238E27FC236}">
                <a16:creationId xmlns:a16="http://schemas.microsoft.com/office/drawing/2014/main" id="{E4696DAD-6BBB-E77F-444E-D71B907E5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8281" y="3366071"/>
            <a:ext cx="572700" cy="572700"/>
          </a:xfrm>
          <a:prstGeom prst="rect">
            <a:avLst/>
          </a:prstGeom>
        </p:spPr>
      </p:pic>
      <p:pic>
        <p:nvPicPr>
          <p:cNvPr id="17" name="Graphic 16" descr="No Phones with solid fill">
            <a:extLst>
              <a:ext uri="{FF2B5EF4-FFF2-40B4-BE49-F238E27FC236}">
                <a16:creationId xmlns:a16="http://schemas.microsoft.com/office/drawing/2014/main" id="{1D0A7D43-F825-A49A-CC7F-222CAD77E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972" y="3464617"/>
            <a:ext cx="436652" cy="436652"/>
          </a:xfrm>
          <a:prstGeom prst="rect">
            <a:avLst/>
          </a:prstGeom>
        </p:spPr>
      </p:pic>
      <p:sp>
        <p:nvSpPr>
          <p:cNvPr id="18" name="Google Shape;183;p27">
            <a:extLst>
              <a:ext uri="{FF2B5EF4-FFF2-40B4-BE49-F238E27FC236}">
                <a16:creationId xmlns:a16="http://schemas.microsoft.com/office/drawing/2014/main" id="{6DD60125-449D-6C5D-0CC6-946CC4D964ED}"/>
              </a:ext>
            </a:extLst>
          </p:cNvPr>
          <p:cNvSpPr txBox="1">
            <a:spLocks/>
          </p:cNvSpPr>
          <p:nvPr/>
        </p:nvSpPr>
        <p:spPr>
          <a:xfrm>
            <a:off x="1241330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summer vacation break winter longer evening period long spring shorter</a:t>
            </a:r>
          </a:p>
        </p:txBody>
      </p:sp>
      <p:sp>
        <p:nvSpPr>
          <p:cNvPr id="19" name="Google Shape;183;p27">
            <a:extLst>
              <a:ext uri="{FF2B5EF4-FFF2-40B4-BE49-F238E27FC236}">
                <a16:creationId xmlns:a16="http://schemas.microsoft.com/office/drawing/2014/main" id="{223692D5-B9EC-D20D-F5AD-1865989746A3}"/>
              </a:ext>
            </a:extLst>
          </p:cNvPr>
          <p:cNvSpPr txBox="1">
            <a:spLocks/>
          </p:cNvSpPr>
          <p:nvPr/>
        </p:nvSpPr>
        <p:spPr>
          <a:xfrm>
            <a:off x="4970849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cafeteria eat healthier food lunch menu meal starve healthy vegetable</a:t>
            </a:r>
          </a:p>
        </p:txBody>
      </p:sp>
      <p:sp>
        <p:nvSpPr>
          <p:cNvPr id="20" name="Google Shape;183;p27">
            <a:extLst>
              <a:ext uri="{FF2B5EF4-FFF2-40B4-BE49-F238E27FC236}">
                <a16:creationId xmlns:a16="http://schemas.microsoft.com/office/drawing/2014/main" id="{92C12A80-348B-6D75-1100-33CFE64ED140}"/>
              </a:ext>
            </a:extLst>
          </p:cNvPr>
          <p:cNvSpPr txBox="1">
            <a:spLocks/>
          </p:cNvSpPr>
          <p:nvPr/>
        </p:nvSpPr>
        <p:spPr>
          <a:xfrm>
            <a:off x="1241330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technology contact device social medium today limitation addict human tool </a:t>
            </a:r>
          </a:p>
        </p:txBody>
      </p:sp>
      <p:sp>
        <p:nvSpPr>
          <p:cNvPr id="21" name="Google Shape;183;p27">
            <a:extLst>
              <a:ext uri="{FF2B5EF4-FFF2-40B4-BE49-F238E27FC236}">
                <a16:creationId xmlns:a16="http://schemas.microsoft.com/office/drawing/2014/main" id="{8DE86800-60F3-E7A8-66F9-96F75B8B2AC4}"/>
              </a:ext>
            </a:extLst>
          </p:cNvPr>
          <p:cNvSpPr txBox="1">
            <a:spLocks/>
          </p:cNvSpPr>
          <p:nvPr/>
        </p:nvSpPr>
        <p:spPr>
          <a:xfrm>
            <a:off x="4970849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swim sing bike dance </a:t>
            </a:r>
            <a:r>
              <a:rPr lang="en-US" sz="1400" err="1">
                <a:solidFill>
                  <a:schemeClr val="tx1"/>
                </a:solidFill>
              </a:rPr>
              <a:t>lionel</a:t>
            </a:r>
            <a:r>
              <a:rPr lang="en-US" sz="1400">
                <a:solidFill>
                  <a:schemeClr val="tx1"/>
                </a:solidFill>
              </a:rPr>
              <a:t> football basketball ride ball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guitar</a:t>
            </a:r>
          </a:p>
        </p:txBody>
      </p:sp>
      <p:pic>
        <p:nvPicPr>
          <p:cNvPr id="23" name="Graphic 22" descr="Pretzel with solid fill">
            <a:extLst>
              <a:ext uri="{FF2B5EF4-FFF2-40B4-BE49-F238E27FC236}">
                <a16:creationId xmlns:a16="http://schemas.microsoft.com/office/drawing/2014/main" id="{22E58C59-9627-8419-CE10-1DF30B0B3E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6333" y="1733444"/>
            <a:ext cx="544648" cy="5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1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85975" y="15899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Vidya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13991" y="2796758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Vidya is a Sanskrit noun meaning "right knowledge" and "clarity"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is frequently used in South Asia, implying the conception of knowledge and learning.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D5E28-AF7E-7EEF-CB3E-742B932F5A58}"/>
              </a:ext>
            </a:extLst>
          </p:cNvPr>
          <p:cNvSpPr txBox="1"/>
          <p:nvPr/>
        </p:nvSpPr>
        <p:spPr>
          <a:xfrm>
            <a:off x="513991" y="24274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err="1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vid•ya</a:t>
            </a:r>
            <a:r>
              <a:rPr lang="en-US" sz="1800" b="1" i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en-US" sz="1800" b="1" i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1" i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vid′yä</a:t>
            </a:r>
            <a:r>
              <a:rPr lang="en-US" sz="1800" b="1" i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US" sz="1800" b="1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B5B01A-CE14-A8B6-A655-80E169E7AA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8A43EF3-67A7-4F09-AFDD-C6294460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4" y="250267"/>
            <a:ext cx="6997145" cy="4642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7138"/>
            <a:ext cx="2280863" cy="4120619"/>
          </a:xfrm>
        </p:spPr>
        <p:txBody>
          <a:bodyPr/>
          <a:lstStyle/>
          <a:p>
            <a:r>
              <a:rPr lang="en-US" sz="2400" b="1">
                <a:solidFill>
                  <a:schemeClr val="bg1"/>
                </a:solidFill>
              </a:rPr>
              <a:t>We do not observe any scoring bias in any of the topic clusters</a:t>
            </a:r>
            <a:br>
              <a:rPr lang="en-US" sz="2400" b="1">
                <a:solidFill>
                  <a:schemeClr val="bg1"/>
                </a:solidFill>
              </a:rPr>
            </a:br>
            <a:br>
              <a:rPr lang="en-US" sz="2400" b="1">
                <a:solidFill>
                  <a:schemeClr val="bg1"/>
                </a:solidFill>
              </a:rPr>
            </a:br>
            <a:r>
              <a:rPr lang="en-US" sz="1800" b="1">
                <a:solidFill>
                  <a:schemeClr val="bg1"/>
                </a:solidFill>
              </a:rPr>
              <a:t>Cluster 11 (vacation) does show slightly higher scores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1B2AF-BF60-D20A-1FA5-5D3990614514}"/>
              </a:ext>
            </a:extLst>
          </p:cNvPr>
          <p:cNvSpPr/>
          <p:nvPr/>
        </p:nvSpPr>
        <p:spPr>
          <a:xfrm>
            <a:off x="4037745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168F1B-BA50-43D4-3A48-096624FB3C30}"/>
              </a:ext>
            </a:extLst>
          </p:cNvPr>
          <p:cNvSpPr/>
          <p:nvPr/>
        </p:nvSpPr>
        <p:spPr>
          <a:xfrm>
            <a:off x="7469314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859D2-8EE4-8467-7A8F-BA5BD7B822EB}"/>
              </a:ext>
            </a:extLst>
          </p:cNvPr>
          <p:cNvSpPr/>
          <p:nvPr/>
        </p:nvSpPr>
        <p:spPr>
          <a:xfrm>
            <a:off x="2146853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A2C5C-8F1B-08E9-355C-ABBFE119B9C2}"/>
              </a:ext>
            </a:extLst>
          </p:cNvPr>
          <p:cNvSpPr/>
          <p:nvPr/>
        </p:nvSpPr>
        <p:spPr>
          <a:xfrm>
            <a:off x="5702158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4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Modeling - LDA</a:t>
            </a:r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E3534745-DF6D-4B09-6CEF-77AE4A7953F1}"/>
              </a:ext>
            </a:extLst>
          </p:cNvPr>
          <p:cNvSpPr txBox="1">
            <a:spLocks/>
          </p:cNvSpPr>
          <p:nvPr/>
        </p:nvSpPr>
        <p:spPr>
          <a:xfrm>
            <a:off x="720000" y="1314645"/>
            <a:ext cx="3872576" cy="364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US" sz="1400"/>
              <a:t>We tried to identify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20 different </a:t>
            </a:r>
            <a:r>
              <a:rPr lang="en-US" sz="1400"/>
              <a:t>topics using LDA. LDA algorithm finds the weight of connections between documents and topics and between topics and words.</a:t>
            </a:r>
          </a:p>
          <a:p>
            <a:pPr marL="0" indent="0">
              <a:buFont typeface="Raleway Medium"/>
              <a:buNone/>
            </a:pPr>
            <a:endParaRPr lang="en-US" sz="1400"/>
          </a:p>
          <a:p>
            <a:pPr marL="0" indent="0">
              <a:buFont typeface="Raleway Medium"/>
              <a:buNone/>
            </a:pPr>
            <a:r>
              <a:rPr lang="en-US" sz="1400"/>
              <a:t>It started off by randomly assigning topics to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each word in our essays. It then calculates a document to topic count. </a:t>
            </a:r>
          </a:p>
          <a:p>
            <a:pPr marL="0" indent="0">
              <a:buFont typeface="Raleway Medium"/>
              <a:buNone/>
            </a:pPr>
            <a:endParaRPr lang="en-US" sz="140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/>
              <a:t>The model converges by re-assigning the topic of each word, so that each word is assigned to min number of topics</a:t>
            </a:r>
          </a:p>
          <a:p>
            <a:pPr marL="0" indent="0">
              <a:buFont typeface="Raleway Medium"/>
              <a:buNone/>
            </a:pPr>
            <a:endParaRPr lang="en-US" sz="140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Raleway Medium"/>
              <a:buNone/>
            </a:pPr>
            <a:r>
              <a:rPr lang="en-US" sz="1400"/>
              <a:t>Each topic is a list of probabilities of words</a:t>
            </a:r>
          </a:p>
          <a:p>
            <a:pPr marL="0" indent="0">
              <a:buFont typeface="Raleway Medium"/>
              <a:buNone/>
            </a:pPr>
            <a:r>
              <a:rPr lang="en-US" sz="1400"/>
              <a:t>Each document is a list of probabilities of topics</a:t>
            </a:r>
          </a:p>
          <a:p>
            <a:pPr marL="0" indent="0">
              <a:buFont typeface="Raleway Medium"/>
              <a:buNone/>
            </a:pPr>
            <a:endParaRPr lang="en-US" sz="1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A32BC-7F77-6403-DDBE-A9962D4B60B7}"/>
              </a:ext>
            </a:extLst>
          </p:cNvPr>
          <p:cNvSpPr/>
          <p:nvPr/>
        </p:nvSpPr>
        <p:spPr>
          <a:xfrm>
            <a:off x="558881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AC1B0-4616-1952-9EB2-961B5828B9B7}"/>
              </a:ext>
            </a:extLst>
          </p:cNvPr>
          <p:cNvSpPr/>
          <p:nvPr/>
        </p:nvSpPr>
        <p:spPr>
          <a:xfrm>
            <a:off x="558881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C0B61-0AFA-DB22-0F62-1ECA5363F62E}"/>
              </a:ext>
            </a:extLst>
          </p:cNvPr>
          <p:cNvSpPr/>
          <p:nvPr/>
        </p:nvSpPr>
        <p:spPr>
          <a:xfrm>
            <a:off x="596296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3C836B-0A5B-496E-8DA2-1605818EA797}"/>
              </a:ext>
            </a:extLst>
          </p:cNvPr>
          <p:cNvSpPr/>
          <p:nvPr/>
        </p:nvSpPr>
        <p:spPr>
          <a:xfrm>
            <a:off x="596296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67CE84-CB4B-C051-1002-C526B954F404}"/>
              </a:ext>
            </a:extLst>
          </p:cNvPr>
          <p:cNvSpPr/>
          <p:nvPr/>
        </p:nvSpPr>
        <p:spPr>
          <a:xfrm>
            <a:off x="633711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0B848F-E506-BD80-DB90-2ADED2C7F99C}"/>
              </a:ext>
            </a:extLst>
          </p:cNvPr>
          <p:cNvSpPr/>
          <p:nvPr/>
        </p:nvSpPr>
        <p:spPr>
          <a:xfrm>
            <a:off x="633711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0F5833-F9A0-6195-6722-140350B17D0F}"/>
              </a:ext>
            </a:extLst>
          </p:cNvPr>
          <p:cNvSpPr/>
          <p:nvPr/>
        </p:nvSpPr>
        <p:spPr>
          <a:xfrm>
            <a:off x="671126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E09658-DA20-5321-2CFF-258E3DA77EAB}"/>
              </a:ext>
            </a:extLst>
          </p:cNvPr>
          <p:cNvSpPr/>
          <p:nvPr/>
        </p:nvSpPr>
        <p:spPr>
          <a:xfrm>
            <a:off x="671126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848FF-2A72-2B07-3DE4-D7684D89C60E}"/>
              </a:ext>
            </a:extLst>
          </p:cNvPr>
          <p:cNvSpPr/>
          <p:nvPr/>
        </p:nvSpPr>
        <p:spPr>
          <a:xfrm>
            <a:off x="708541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D1ED9-663E-4BD8-151D-ED12256B9B8F}"/>
              </a:ext>
            </a:extLst>
          </p:cNvPr>
          <p:cNvSpPr/>
          <p:nvPr/>
        </p:nvSpPr>
        <p:spPr>
          <a:xfrm>
            <a:off x="708541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1C5421-3BA9-6A77-4B9F-5FBC5C90C61F}"/>
              </a:ext>
            </a:extLst>
          </p:cNvPr>
          <p:cNvSpPr/>
          <p:nvPr/>
        </p:nvSpPr>
        <p:spPr>
          <a:xfrm>
            <a:off x="745956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EAAB8C-1233-CC26-8A42-6BA4BDD62778}"/>
              </a:ext>
            </a:extLst>
          </p:cNvPr>
          <p:cNvSpPr/>
          <p:nvPr/>
        </p:nvSpPr>
        <p:spPr>
          <a:xfrm>
            <a:off x="745956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02A2B-F300-71AA-5699-FD81A0619ECA}"/>
              </a:ext>
            </a:extLst>
          </p:cNvPr>
          <p:cNvSpPr/>
          <p:nvPr/>
        </p:nvSpPr>
        <p:spPr>
          <a:xfrm>
            <a:off x="783371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370CED-C51D-9BCF-5DFB-A54BB8F68002}"/>
              </a:ext>
            </a:extLst>
          </p:cNvPr>
          <p:cNvSpPr/>
          <p:nvPr/>
        </p:nvSpPr>
        <p:spPr>
          <a:xfrm>
            <a:off x="783371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8BC197-17FB-551A-F222-E6375E9541D8}"/>
              </a:ext>
            </a:extLst>
          </p:cNvPr>
          <p:cNvSpPr/>
          <p:nvPr/>
        </p:nvSpPr>
        <p:spPr>
          <a:xfrm>
            <a:off x="820786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4ED6B2-6B76-F1E2-6D03-C99CA9AFE26E}"/>
              </a:ext>
            </a:extLst>
          </p:cNvPr>
          <p:cNvSpPr/>
          <p:nvPr/>
        </p:nvSpPr>
        <p:spPr>
          <a:xfrm>
            <a:off x="820786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3A276-07E4-5B33-6E57-B3B3DC1C5CC0}"/>
              </a:ext>
            </a:extLst>
          </p:cNvPr>
          <p:cNvSpPr txBox="1"/>
          <p:nvPr/>
        </p:nvSpPr>
        <p:spPr>
          <a:xfrm>
            <a:off x="5480770" y="1541946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solidFill>
                  <a:schemeClr val="accent2"/>
                </a:solidFill>
              </a:rPr>
              <a:t>3911 documents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FDBB82-1125-8B4A-32A3-0E7FA3205A94}"/>
              </a:ext>
            </a:extLst>
          </p:cNvPr>
          <p:cNvSpPr/>
          <p:nvPr/>
        </p:nvSpPr>
        <p:spPr>
          <a:xfrm>
            <a:off x="5598136" y="3025941"/>
            <a:ext cx="1001923" cy="243398"/>
          </a:xfrm>
          <a:prstGeom prst="rect">
            <a:avLst/>
          </a:prstGeom>
          <a:solidFill>
            <a:srgbClr val="FFF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F51F8-0BFF-2D2D-523A-5B63483319E3}"/>
              </a:ext>
            </a:extLst>
          </p:cNvPr>
          <p:cNvSpPr/>
          <p:nvPr/>
        </p:nvSpPr>
        <p:spPr>
          <a:xfrm>
            <a:off x="6718977" y="3025941"/>
            <a:ext cx="1001923" cy="243398"/>
          </a:xfrm>
          <a:prstGeom prst="rect">
            <a:avLst/>
          </a:prstGeom>
          <a:solidFill>
            <a:srgbClr val="FFF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A003BE-9254-2897-06B9-E9DEA71D5585}"/>
              </a:ext>
            </a:extLst>
          </p:cNvPr>
          <p:cNvSpPr/>
          <p:nvPr/>
        </p:nvSpPr>
        <p:spPr>
          <a:xfrm>
            <a:off x="8582013" y="2221412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CFF3AB-656D-43FD-A0AB-B2FD4173DBE0}"/>
              </a:ext>
            </a:extLst>
          </p:cNvPr>
          <p:cNvSpPr/>
          <p:nvPr/>
        </p:nvSpPr>
        <p:spPr>
          <a:xfrm>
            <a:off x="8582013" y="1823847"/>
            <a:ext cx="251791" cy="243398"/>
          </a:xfrm>
          <a:prstGeom prst="rect">
            <a:avLst/>
          </a:prstGeom>
          <a:solidFill>
            <a:srgbClr val="66FF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C7790-65A2-8109-B854-2D5820E5CB1B}"/>
              </a:ext>
            </a:extLst>
          </p:cNvPr>
          <p:cNvSpPr/>
          <p:nvPr/>
        </p:nvSpPr>
        <p:spPr>
          <a:xfrm>
            <a:off x="7839818" y="3025941"/>
            <a:ext cx="1001923" cy="243398"/>
          </a:xfrm>
          <a:prstGeom prst="rect">
            <a:avLst/>
          </a:prstGeom>
          <a:solidFill>
            <a:srgbClr val="FFF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26C16C-5836-6913-6286-3F6B8685A217}"/>
              </a:ext>
            </a:extLst>
          </p:cNvPr>
          <p:cNvSpPr txBox="1"/>
          <p:nvPr/>
        </p:nvSpPr>
        <p:spPr>
          <a:xfrm>
            <a:off x="4708450" y="3008400"/>
            <a:ext cx="8477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100" b="1">
                <a:solidFill>
                  <a:schemeClr val="accent2"/>
                </a:solidFill>
              </a:rPr>
              <a:t>20 Topics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32E0C8-7A14-2A2E-7883-A5E84E8D7B7D}"/>
              </a:ext>
            </a:extLst>
          </p:cNvPr>
          <p:cNvSpPr/>
          <p:nvPr/>
        </p:nvSpPr>
        <p:spPr>
          <a:xfrm>
            <a:off x="558982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34402A-A8B6-A84A-0F42-FF83AB0A75E7}"/>
              </a:ext>
            </a:extLst>
          </p:cNvPr>
          <p:cNvSpPr/>
          <p:nvPr/>
        </p:nvSpPr>
        <p:spPr>
          <a:xfrm>
            <a:off x="558982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609121-D55C-00A0-4F84-DDA471740E60}"/>
              </a:ext>
            </a:extLst>
          </p:cNvPr>
          <p:cNvSpPr/>
          <p:nvPr/>
        </p:nvSpPr>
        <p:spPr>
          <a:xfrm>
            <a:off x="577457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7FC35A-09D6-2310-55B3-56F38352FC1E}"/>
              </a:ext>
            </a:extLst>
          </p:cNvPr>
          <p:cNvSpPr/>
          <p:nvPr/>
        </p:nvSpPr>
        <p:spPr>
          <a:xfrm>
            <a:off x="577457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A035C6-77DB-009F-A053-51B8C679317E}"/>
              </a:ext>
            </a:extLst>
          </p:cNvPr>
          <p:cNvSpPr/>
          <p:nvPr/>
        </p:nvSpPr>
        <p:spPr>
          <a:xfrm>
            <a:off x="595933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FC4E02-3260-4DD2-ADDA-FFF111394420}"/>
              </a:ext>
            </a:extLst>
          </p:cNvPr>
          <p:cNvSpPr/>
          <p:nvPr/>
        </p:nvSpPr>
        <p:spPr>
          <a:xfrm>
            <a:off x="595933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2DEF80-C97E-EB60-D453-3DA313C3FB55}"/>
              </a:ext>
            </a:extLst>
          </p:cNvPr>
          <p:cNvSpPr/>
          <p:nvPr/>
        </p:nvSpPr>
        <p:spPr>
          <a:xfrm>
            <a:off x="614408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029AF6-5D21-18D3-458D-7D0F8F071E30}"/>
              </a:ext>
            </a:extLst>
          </p:cNvPr>
          <p:cNvSpPr/>
          <p:nvPr/>
        </p:nvSpPr>
        <p:spPr>
          <a:xfrm>
            <a:off x="614408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FC6903-E628-63CF-F31D-43CD507722B8}"/>
              </a:ext>
            </a:extLst>
          </p:cNvPr>
          <p:cNvSpPr/>
          <p:nvPr/>
        </p:nvSpPr>
        <p:spPr>
          <a:xfrm>
            <a:off x="632884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AFF7B6-E2BE-D39B-7A7F-478061F712A5}"/>
              </a:ext>
            </a:extLst>
          </p:cNvPr>
          <p:cNvSpPr/>
          <p:nvPr/>
        </p:nvSpPr>
        <p:spPr>
          <a:xfrm>
            <a:off x="632884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8EDB19-6243-1A84-9A6B-39E7454B292E}"/>
              </a:ext>
            </a:extLst>
          </p:cNvPr>
          <p:cNvSpPr/>
          <p:nvPr/>
        </p:nvSpPr>
        <p:spPr>
          <a:xfrm>
            <a:off x="651359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EF333C-24A3-97E8-F1B6-4A63E79D1FAE}"/>
              </a:ext>
            </a:extLst>
          </p:cNvPr>
          <p:cNvSpPr/>
          <p:nvPr/>
        </p:nvSpPr>
        <p:spPr>
          <a:xfrm>
            <a:off x="651359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6611F42-F1E3-B74E-2174-65CBF6E13E0D}"/>
              </a:ext>
            </a:extLst>
          </p:cNvPr>
          <p:cNvSpPr/>
          <p:nvPr/>
        </p:nvSpPr>
        <p:spPr>
          <a:xfrm>
            <a:off x="669835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7A0252-9491-3447-6948-94003BC4C6B9}"/>
              </a:ext>
            </a:extLst>
          </p:cNvPr>
          <p:cNvSpPr/>
          <p:nvPr/>
        </p:nvSpPr>
        <p:spPr>
          <a:xfrm>
            <a:off x="669835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AFD5C9-C71C-00AA-33AC-9F76E26F09B3}"/>
              </a:ext>
            </a:extLst>
          </p:cNvPr>
          <p:cNvSpPr/>
          <p:nvPr/>
        </p:nvSpPr>
        <p:spPr>
          <a:xfrm>
            <a:off x="688310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66FF32-167E-6B69-4369-AFA1CA9DE1DC}"/>
              </a:ext>
            </a:extLst>
          </p:cNvPr>
          <p:cNvSpPr/>
          <p:nvPr/>
        </p:nvSpPr>
        <p:spPr>
          <a:xfrm>
            <a:off x="688310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BE7C99-B53B-2FFC-72A8-BF6BC98E8AD6}"/>
              </a:ext>
            </a:extLst>
          </p:cNvPr>
          <p:cNvSpPr/>
          <p:nvPr/>
        </p:nvSpPr>
        <p:spPr>
          <a:xfrm>
            <a:off x="706786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151EA8-35DA-9D6C-B53D-D126A7DC5071}"/>
              </a:ext>
            </a:extLst>
          </p:cNvPr>
          <p:cNvSpPr/>
          <p:nvPr/>
        </p:nvSpPr>
        <p:spPr>
          <a:xfrm>
            <a:off x="706786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26B81-040B-FF5F-8770-3521A6AB17AF}"/>
              </a:ext>
            </a:extLst>
          </p:cNvPr>
          <p:cNvSpPr/>
          <p:nvPr/>
        </p:nvSpPr>
        <p:spPr>
          <a:xfrm>
            <a:off x="725261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18012C-8ED4-F4A2-7254-060E7268E1B8}"/>
              </a:ext>
            </a:extLst>
          </p:cNvPr>
          <p:cNvSpPr/>
          <p:nvPr/>
        </p:nvSpPr>
        <p:spPr>
          <a:xfrm>
            <a:off x="725261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1CC272-590D-B1DC-0EB3-4FD080AC87FE}"/>
              </a:ext>
            </a:extLst>
          </p:cNvPr>
          <p:cNvSpPr/>
          <p:nvPr/>
        </p:nvSpPr>
        <p:spPr>
          <a:xfrm>
            <a:off x="743737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D452E4-7823-2BD5-69A5-A9DE4EBB0161}"/>
              </a:ext>
            </a:extLst>
          </p:cNvPr>
          <p:cNvSpPr/>
          <p:nvPr/>
        </p:nvSpPr>
        <p:spPr>
          <a:xfrm>
            <a:off x="743737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52F5E2-C8CA-5F9B-B97F-9C995E2C0887}"/>
              </a:ext>
            </a:extLst>
          </p:cNvPr>
          <p:cNvSpPr/>
          <p:nvPr/>
        </p:nvSpPr>
        <p:spPr>
          <a:xfrm>
            <a:off x="762212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6910D0-EBC8-3FF0-2C24-2B2B143BD2FF}"/>
              </a:ext>
            </a:extLst>
          </p:cNvPr>
          <p:cNvSpPr/>
          <p:nvPr/>
        </p:nvSpPr>
        <p:spPr>
          <a:xfrm>
            <a:off x="762212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64C6D0D-8337-7F7B-8588-58D6B0B0C162}"/>
              </a:ext>
            </a:extLst>
          </p:cNvPr>
          <p:cNvSpPr/>
          <p:nvPr/>
        </p:nvSpPr>
        <p:spPr>
          <a:xfrm>
            <a:off x="780688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EDCD0E-2DA6-E407-B4F4-CFB688266940}"/>
              </a:ext>
            </a:extLst>
          </p:cNvPr>
          <p:cNvSpPr/>
          <p:nvPr/>
        </p:nvSpPr>
        <p:spPr>
          <a:xfrm>
            <a:off x="780688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8EC76A-5C39-7621-C71F-072B926C7194}"/>
              </a:ext>
            </a:extLst>
          </p:cNvPr>
          <p:cNvSpPr/>
          <p:nvPr/>
        </p:nvSpPr>
        <p:spPr>
          <a:xfrm>
            <a:off x="799163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6E1F4A-3390-2A19-D4EA-8F35C23D9873}"/>
              </a:ext>
            </a:extLst>
          </p:cNvPr>
          <p:cNvSpPr/>
          <p:nvPr/>
        </p:nvSpPr>
        <p:spPr>
          <a:xfrm>
            <a:off x="799163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90FAE8E-8AC5-94C6-0A52-FCFE8FBAA6B3}"/>
              </a:ext>
            </a:extLst>
          </p:cNvPr>
          <p:cNvSpPr/>
          <p:nvPr/>
        </p:nvSpPr>
        <p:spPr>
          <a:xfrm>
            <a:off x="817639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9EB34-77FF-7F3C-2E7C-FAFBF16A498F}"/>
              </a:ext>
            </a:extLst>
          </p:cNvPr>
          <p:cNvSpPr/>
          <p:nvPr/>
        </p:nvSpPr>
        <p:spPr>
          <a:xfrm>
            <a:off x="817639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4B89D7-24C6-C991-A1CA-49C4277B797A}"/>
              </a:ext>
            </a:extLst>
          </p:cNvPr>
          <p:cNvSpPr/>
          <p:nvPr/>
        </p:nvSpPr>
        <p:spPr>
          <a:xfrm>
            <a:off x="8361148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9501AA1-73A6-39DF-671D-DD3BD22BC928}"/>
              </a:ext>
            </a:extLst>
          </p:cNvPr>
          <p:cNvSpPr/>
          <p:nvPr/>
        </p:nvSpPr>
        <p:spPr>
          <a:xfrm>
            <a:off x="8361148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69E643-389D-D8C2-9C09-CBEE74E8B3C2}"/>
              </a:ext>
            </a:extLst>
          </p:cNvPr>
          <p:cNvSpPr/>
          <p:nvPr/>
        </p:nvSpPr>
        <p:spPr>
          <a:xfrm>
            <a:off x="854590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3A038F-0E3A-8B1C-170C-F628BF69078E}"/>
              </a:ext>
            </a:extLst>
          </p:cNvPr>
          <p:cNvSpPr/>
          <p:nvPr/>
        </p:nvSpPr>
        <p:spPr>
          <a:xfrm>
            <a:off x="854590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EE46386-B34A-DF5D-239A-AE89432F58C0}"/>
              </a:ext>
            </a:extLst>
          </p:cNvPr>
          <p:cNvSpPr/>
          <p:nvPr/>
        </p:nvSpPr>
        <p:spPr>
          <a:xfrm>
            <a:off x="8730663" y="4024679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7D14D2-4815-8949-57F3-3A08A0E6E19D}"/>
              </a:ext>
            </a:extLst>
          </p:cNvPr>
          <p:cNvSpPr/>
          <p:nvPr/>
        </p:nvSpPr>
        <p:spPr>
          <a:xfrm>
            <a:off x="8730663" y="4245793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06E58-8648-4177-9772-95DF996BEFB3}"/>
              </a:ext>
            </a:extLst>
          </p:cNvPr>
          <p:cNvSpPr/>
          <p:nvPr/>
        </p:nvSpPr>
        <p:spPr>
          <a:xfrm>
            <a:off x="558982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82B467-C2C2-7358-54FA-A95F3FA5550E}"/>
              </a:ext>
            </a:extLst>
          </p:cNvPr>
          <p:cNvSpPr/>
          <p:nvPr/>
        </p:nvSpPr>
        <p:spPr>
          <a:xfrm>
            <a:off x="558982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600726-614E-54B7-2D36-2B037528F511}"/>
              </a:ext>
            </a:extLst>
          </p:cNvPr>
          <p:cNvSpPr/>
          <p:nvPr/>
        </p:nvSpPr>
        <p:spPr>
          <a:xfrm>
            <a:off x="577457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359FB1-83EA-930A-776F-E1337B2E5654}"/>
              </a:ext>
            </a:extLst>
          </p:cNvPr>
          <p:cNvSpPr/>
          <p:nvPr/>
        </p:nvSpPr>
        <p:spPr>
          <a:xfrm>
            <a:off x="577457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4B5F5AF-6732-3B04-A0EE-ADD39007F647}"/>
              </a:ext>
            </a:extLst>
          </p:cNvPr>
          <p:cNvSpPr/>
          <p:nvPr/>
        </p:nvSpPr>
        <p:spPr>
          <a:xfrm>
            <a:off x="595933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6D4FDF-0838-A11D-B4CA-D09F113BF1DB}"/>
              </a:ext>
            </a:extLst>
          </p:cNvPr>
          <p:cNvSpPr/>
          <p:nvPr/>
        </p:nvSpPr>
        <p:spPr>
          <a:xfrm>
            <a:off x="595933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2AF189B-4456-5519-0417-A096408B80EA}"/>
              </a:ext>
            </a:extLst>
          </p:cNvPr>
          <p:cNvSpPr/>
          <p:nvPr/>
        </p:nvSpPr>
        <p:spPr>
          <a:xfrm>
            <a:off x="614408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155139F-6D41-B9C1-B4A4-49415B26CA78}"/>
              </a:ext>
            </a:extLst>
          </p:cNvPr>
          <p:cNvSpPr/>
          <p:nvPr/>
        </p:nvSpPr>
        <p:spPr>
          <a:xfrm>
            <a:off x="614408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44A437-D075-3795-1E47-40B2B2165C8F}"/>
              </a:ext>
            </a:extLst>
          </p:cNvPr>
          <p:cNvSpPr/>
          <p:nvPr/>
        </p:nvSpPr>
        <p:spPr>
          <a:xfrm>
            <a:off x="632884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EB378D-4BFD-8FCC-B6D1-0230B10F5940}"/>
              </a:ext>
            </a:extLst>
          </p:cNvPr>
          <p:cNvSpPr/>
          <p:nvPr/>
        </p:nvSpPr>
        <p:spPr>
          <a:xfrm>
            <a:off x="632884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EBE1CC-BE42-4BE4-9B91-2C3BDDE30CB3}"/>
              </a:ext>
            </a:extLst>
          </p:cNvPr>
          <p:cNvSpPr/>
          <p:nvPr/>
        </p:nvSpPr>
        <p:spPr>
          <a:xfrm>
            <a:off x="651359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D5DB001-7B8B-7950-93BB-372BB02B9311}"/>
              </a:ext>
            </a:extLst>
          </p:cNvPr>
          <p:cNvSpPr/>
          <p:nvPr/>
        </p:nvSpPr>
        <p:spPr>
          <a:xfrm>
            <a:off x="651359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28803B-C9E8-AF64-D2AF-F06D57833692}"/>
              </a:ext>
            </a:extLst>
          </p:cNvPr>
          <p:cNvSpPr/>
          <p:nvPr/>
        </p:nvSpPr>
        <p:spPr>
          <a:xfrm>
            <a:off x="669835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DF5F083-DCDC-5A90-BDE0-742AE7099DCA}"/>
              </a:ext>
            </a:extLst>
          </p:cNvPr>
          <p:cNvSpPr/>
          <p:nvPr/>
        </p:nvSpPr>
        <p:spPr>
          <a:xfrm>
            <a:off x="669835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6D2155F-F762-41F4-ACAB-B1C8A9A177DE}"/>
              </a:ext>
            </a:extLst>
          </p:cNvPr>
          <p:cNvSpPr/>
          <p:nvPr/>
        </p:nvSpPr>
        <p:spPr>
          <a:xfrm>
            <a:off x="688310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13B95C-C5BE-504F-CB9F-521376F1DB10}"/>
              </a:ext>
            </a:extLst>
          </p:cNvPr>
          <p:cNvSpPr/>
          <p:nvPr/>
        </p:nvSpPr>
        <p:spPr>
          <a:xfrm>
            <a:off x="688310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0CF1C4-96FE-4494-D11C-700B1F53E9C9}"/>
              </a:ext>
            </a:extLst>
          </p:cNvPr>
          <p:cNvSpPr/>
          <p:nvPr/>
        </p:nvSpPr>
        <p:spPr>
          <a:xfrm>
            <a:off x="706786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899EDA-880D-3CAE-A312-5601E5457F60}"/>
              </a:ext>
            </a:extLst>
          </p:cNvPr>
          <p:cNvSpPr/>
          <p:nvPr/>
        </p:nvSpPr>
        <p:spPr>
          <a:xfrm>
            <a:off x="706786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BAC0A8-B66E-8449-4899-9C988944795C}"/>
              </a:ext>
            </a:extLst>
          </p:cNvPr>
          <p:cNvSpPr/>
          <p:nvPr/>
        </p:nvSpPr>
        <p:spPr>
          <a:xfrm>
            <a:off x="725261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0A48ED-8EDE-85AB-D527-E20B9683116A}"/>
              </a:ext>
            </a:extLst>
          </p:cNvPr>
          <p:cNvSpPr/>
          <p:nvPr/>
        </p:nvSpPr>
        <p:spPr>
          <a:xfrm>
            <a:off x="725261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A06C32-473B-29BB-3703-3CE1674B4781}"/>
              </a:ext>
            </a:extLst>
          </p:cNvPr>
          <p:cNvSpPr/>
          <p:nvPr/>
        </p:nvSpPr>
        <p:spPr>
          <a:xfrm>
            <a:off x="743737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75EA45A-D4D9-60F0-E10E-572A44724E3A}"/>
              </a:ext>
            </a:extLst>
          </p:cNvPr>
          <p:cNvSpPr/>
          <p:nvPr/>
        </p:nvSpPr>
        <p:spPr>
          <a:xfrm>
            <a:off x="743737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5E9FB9E-F4AD-F2DF-7E1B-CDA8A7FE5A4F}"/>
              </a:ext>
            </a:extLst>
          </p:cNvPr>
          <p:cNvSpPr/>
          <p:nvPr/>
        </p:nvSpPr>
        <p:spPr>
          <a:xfrm>
            <a:off x="762212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D267125-2035-18BF-1299-70401BDEA284}"/>
              </a:ext>
            </a:extLst>
          </p:cNvPr>
          <p:cNvSpPr/>
          <p:nvPr/>
        </p:nvSpPr>
        <p:spPr>
          <a:xfrm>
            <a:off x="762212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8657F3B-E2A4-EC30-1A81-F225381CF818}"/>
              </a:ext>
            </a:extLst>
          </p:cNvPr>
          <p:cNvSpPr/>
          <p:nvPr/>
        </p:nvSpPr>
        <p:spPr>
          <a:xfrm>
            <a:off x="780688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350667B-5A27-9179-4C22-078B63D37532}"/>
              </a:ext>
            </a:extLst>
          </p:cNvPr>
          <p:cNvSpPr/>
          <p:nvPr/>
        </p:nvSpPr>
        <p:spPr>
          <a:xfrm>
            <a:off x="780688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63035A6-9DEE-F14A-B4CA-4842A5B1D457}"/>
              </a:ext>
            </a:extLst>
          </p:cNvPr>
          <p:cNvSpPr/>
          <p:nvPr/>
        </p:nvSpPr>
        <p:spPr>
          <a:xfrm>
            <a:off x="799163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7BED91-9F1B-0C4E-D661-4314E4CA0C03}"/>
              </a:ext>
            </a:extLst>
          </p:cNvPr>
          <p:cNvSpPr/>
          <p:nvPr/>
        </p:nvSpPr>
        <p:spPr>
          <a:xfrm>
            <a:off x="799163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B4B0719-C46A-301F-2CE6-BA334B7485A3}"/>
              </a:ext>
            </a:extLst>
          </p:cNvPr>
          <p:cNvSpPr/>
          <p:nvPr/>
        </p:nvSpPr>
        <p:spPr>
          <a:xfrm>
            <a:off x="817639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C5B34D2-5E64-2D45-661E-B8CB44A565D7}"/>
              </a:ext>
            </a:extLst>
          </p:cNvPr>
          <p:cNvSpPr/>
          <p:nvPr/>
        </p:nvSpPr>
        <p:spPr>
          <a:xfrm>
            <a:off x="817639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B2A028-CC5A-84CB-624B-82B245BA7F9A}"/>
              </a:ext>
            </a:extLst>
          </p:cNvPr>
          <p:cNvSpPr/>
          <p:nvPr/>
        </p:nvSpPr>
        <p:spPr>
          <a:xfrm>
            <a:off x="8361148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D3ED517-5AB9-7272-3DF8-07019A3D2065}"/>
              </a:ext>
            </a:extLst>
          </p:cNvPr>
          <p:cNvSpPr/>
          <p:nvPr/>
        </p:nvSpPr>
        <p:spPr>
          <a:xfrm>
            <a:off x="8361148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621BA1-B5DB-7463-DAD6-6645E8C52287}"/>
              </a:ext>
            </a:extLst>
          </p:cNvPr>
          <p:cNvSpPr/>
          <p:nvPr/>
        </p:nvSpPr>
        <p:spPr>
          <a:xfrm>
            <a:off x="854590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3D54CEB-D7A4-F5A5-8AF6-357EEC61A463}"/>
              </a:ext>
            </a:extLst>
          </p:cNvPr>
          <p:cNvSpPr/>
          <p:nvPr/>
        </p:nvSpPr>
        <p:spPr>
          <a:xfrm>
            <a:off x="854590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60E33F-21E4-09C0-FE30-D5E8DD1CCF70}"/>
              </a:ext>
            </a:extLst>
          </p:cNvPr>
          <p:cNvSpPr/>
          <p:nvPr/>
        </p:nvSpPr>
        <p:spPr>
          <a:xfrm>
            <a:off x="8730663" y="4474098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A2D9E34-A6B4-699E-34E7-2E6E78EF0BE2}"/>
              </a:ext>
            </a:extLst>
          </p:cNvPr>
          <p:cNvSpPr/>
          <p:nvPr/>
        </p:nvSpPr>
        <p:spPr>
          <a:xfrm>
            <a:off x="8730663" y="4695212"/>
            <a:ext cx="102765" cy="1170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2A713A-D744-2F65-B53A-ABE20691A66B}"/>
              </a:ext>
            </a:extLst>
          </p:cNvPr>
          <p:cNvSpPr txBox="1"/>
          <p:nvPr/>
        </p:nvSpPr>
        <p:spPr>
          <a:xfrm>
            <a:off x="4878593" y="3979366"/>
            <a:ext cx="623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br>
              <a:rPr lang="en-US" sz="1100" b="1">
                <a:solidFill>
                  <a:schemeClr val="accent2"/>
                </a:solidFill>
                <a:highlight>
                  <a:srgbClr val="FFFF00"/>
                </a:highlight>
              </a:rPr>
            </a:br>
            <a:r>
              <a:rPr lang="en-US" sz="1100" b="1">
                <a:solidFill>
                  <a:schemeClr val="accent2"/>
                </a:solidFill>
              </a:rPr>
              <a:t>Words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C69C2AC-8918-B199-17A8-30AACCFEC2D7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>
            <a:off x="5714709" y="2464810"/>
            <a:ext cx="384389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7173EB8-9D36-9994-F3FD-19B33BBDA64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flipH="1">
            <a:off x="6099098" y="2464810"/>
            <a:ext cx="738061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3604EAF-EB0E-8F64-2A8B-511707148E51}"/>
              </a:ext>
            </a:extLst>
          </p:cNvPr>
          <p:cNvCxnSpPr>
            <a:cxnSpLocks/>
            <a:stCxn id="15" idx="2"/>
            <a:endCxn id="34" idx="0"/>
          </p:cNvCxnSpPr>
          <p:nvPr/>
        </p:nvCxnSpPr>
        <p:spPr>
          <a:xfrm>
            <a:off x="6088859" y="2464810"/>
            <a:ext cx="1131080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C4DA6DE-9774-39D2-63B2-30C5D3F524E3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7219939" y="2464810"/>
            <a:ext cx="1113820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7CC6465-064D-B291-DB8D-ED5FB8AA5E16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8340780" y="2464810"/>
            <a:ext cx="367129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07B08D7-4DA4-2E98-29F7-F0172A6B0DD8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>
            <a:off x="8333759" y="2464810"/>
            <a:ext cx="7021" cy="56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3CF8857-5559-6A10-3703-A681430E5E73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649518" y="3269339"/>
            <a:ext cx="449580" cy="76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540CA4-30AB-5997-C713-79B595BFDDFF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>
          <a:xfrm flipH="1">
            <a:off x="5825961" y="3269339"/>
            <a:ext cx="273137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AB4F633-DDD2-502F-9A97-816D8506CA64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6099098" y="3269339"/>
            <a:ext cx="96373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371BD8-C4A7-0694-2EF3-730E0CE52B88}"/>
              </a:ext>
            </a:extLst>
          </p:cNvPr>
          <p:cNvCxnSpPr>
            <a:cxnSpLocks/>
            <a:stCxn id="33" idx="2"/>
            <a:endCxn id="63" idx="0"/>
          </p:cNvCxnSpPr>
          <p:nvPr/>
        </p:nvCxnSpPr>
        <p:spPr>
          <a:xfrm>
            <a:off x="6099098" y="3269339"/>
            <a:ext cx="1574413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CB1F6A5-BA53-E4AD-B818-6E7B9C56B388}"/>
              </a:ext>
            </a:extLst>
          </p:cNvPr>
          <p:cNvCxnSpPr>
            <a:cxnSpLocks/>
            <a:stCxn id="34" idx="2"/>
            <a:endCxn id="52" idx="0"/>
          </p:cNvCxnSpPr>
          <p:nvPr/>
        </p:nvCxnSpPr>
        <p:spPr>
          <a:xfrm flipH="1">
            <a:off x="6749736" y="3269339"/>
            <a:ext cx="470203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84153A-A145-45FA-93ED-264C7EB7B163}"/>
              </a:ext>
            </a:extLst>
          </p:cNvPr>
          <p:cNvCxnSpPr>
            <a:cxnSpLocks/>
            <a:stCxn id="34" idx="2"/>
            <a:endCxn id="50" idx="0"/>
          </p:cNvCxnSpPr>
          <p:nvPr/>
        </p:nvCxnSpPr>
        <p:spPr>
          <a:xfrm flipH="1">
            <a:off x="6564981" y="3269339"/>
            <a:ext cx="654958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2C518FC-7FFD-D3DB-9A44-5CC41EE41E10}"/>
              </a:ext>
            </a:extLst>
          </p:cNvPr>
          <p:cNvCxnSpPr>
            <a:cxnSpLocks/>
            <a:stCxn id="34" idx="2"/>
            <a:endCxn id="61" idx="0"/>
          </p:cNvCxnSpPr>
          <p:nvPr/>
        </p:nvCxnSpPr>
        <p:spPr>
          <a:xfrm>
            <a:off x="7219939" y="3269339"/>
            <a:ext cx="268817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0661F25-9A93-777E-DF79-130ADEF0C84E}"/>
              </a:ext>
            </a:extLst>
          </p:cNvPr>
          <p:cNvCxnSpPr>
            <a:cxnSpLocks/>
            <a:stCxn id="34" idx="2"/>
            <a:endCxn id="65" idx="0"/>
          </p:cNvCxnSpPr>
          <p:nvPr/>
        </p:nvCxnSpPr>
        <p:spPr>
          <a:xfrm>
            <a:off x="7219939" y="3269339"/>
            <a:ext cx="638327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0F226E6-4F57-445C-598A-D41D423862C4}"/>
              </a:ext>
            </a:extLst>
          </p:cNvPr>
          <p:cNvCxnSpPr>
            <a:cxnSpLocks/>
            <a:stCxn id="37" idx="2"/>
            <a:endCxn id="75" idx="0"/>
          </p:cNvCxnSpPr>
          <p:nvPr/>
        </p:nvCxnSpPr>
        <p:spPr>
          <a:xfrm>
            <a:off x="8340780" y="3269339"/>
            <a:ext cx="441266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EC83BC9-8443-5BD8-FF03-CAB509A9FE82}"/>
              </a:ext>
            </a:extLst>
          </p:cNvPr>
          <p:cNvCxnSpPr>
            <a:cxnSpLocks/>
            <a:stCxn id="37" idx="2"/>
            <a:endCxn id="69" idx="0"/>
          </p:cNvCxnSpPr>
          <p:nvPr/>
        </p:nvCxnSpPr>
        <p:spPr>
          <a:xfrm flipH="1">
            <a:off x="8227776" y="3269339"/>
            <a:ext cx="113004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A953A73-6D48-F1BA-E84A-DFCDA9A2543E}"/>
              </a:ext>
            </a:extLst>
          </p:cNvPr>
          <p:cNvCxnSpPr>
            <a:cxnSpLocks/>
            <a:stCxn id="37" idx="2"/>
            <a:endCxn id="67" idx="0"/>
          </p:cNvCxnSpPr>
          <p:nvPr/>
        </p:nvCxnSpPr>
        <p:spPr>
          <a:xfrm flipH="1">
            <a:off x="8043021" y="3269339"/>
            <a:ext cx="297759" cy="7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97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 LDA Topics</a:t>
            </a:r>
            <a:br>
              <a:rPr lang="en-US"/>
            </a:br>
            <a:r>
              <a:rPr lang="en-US" sz="1400"/>
              <a:t>(with most representative keywords)</a:t>
            </a:r>
            <a:endParaRPr lang="en-US"/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85F2F45C-67EF-8DAE-9241-AD340172A4DB}"/>
              </a:ext>
            </a:extLst>
          </p:cNvPr>
          <p:cNvSpPr txBox="1">
            <a:spLocks/>
          </p:cNvSpPr>
          <p:nvPr/>
        </p:nvSpPr>
        <p:spPr>
          <a:xfrm>
            <a:off x="1241330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14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Goal Setting</a:t>
            </a:r>
          </a:p>
        </p:txBody>
      </p:sp>
      <p:sp>
        <p:nvSpPr>
          <p:cNvPr id="3" name="Google Shape;183;p27">
            <a:extLst>
              <a:ext uri="{FF2B5EF4-FFF2-40B4-BE49-F238E27FC236}">
                <a16:creationId xmlns:a16="http://schemas.microsoft.com/office/drawing/2014/main" id="{750F873F-254D-2C19-F14A-132FF021ABBD}"/>
              </a:ext>
            </a:extLst>
          </p:cNvPr>
          <p:cNvSpPr txBox="1">
            <a:spLocks/>
          </p:cNvSpPr>
          <p:nvPr/>
        </p:nvSpPr>
        <p:spPr>
          <a:xfrm>
            <a:off x="4970849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12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Self-Esteem</a:t>
            </a:r>
          </a:p>
        </p:txBody>
      </p:sp>
      <p:sp>
        <p:nvSpPr>
          <p:cNvPr id="4" name="Google Shape;183;p27">
            <a:extLst>
              <a:ext uri="{FF2B5EF4-FFF2-40B4-BE49-F238E27FC236}">
                <a16:creationId xmlns:a16="http://schemas.microsoft.com/office/drawing/2014/main" id="{36D3F0AE-9E8F-FFF6-79AB-49A31826ABB6}"/>
              </a:ext>
            </a:extLst>
          </p:cNvPr>
          <p:cNvSpPr txBox="1">
            <a:spLocks/>
          </p:cNvSpPr>
          <p:nvPr/>
        </p:nvSpPr>
        <p:spPr>
          <a:xfrm>
            <a:off x="1241330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06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Importance of trying new things </a:t>
            </a:r>
          </a:p>
        </p:txBody>
      </p:sp>
      <p:sp>
        <p:nvSpPr>
          <p:cNvPr id="5" name="Google Shape;183;p27">
            <a:extLst>
              <a:ext uri="{FF2B5EF4-FFF2-40B4-BE49-F238E27FC236}">
                <a16:creationId xmlns:a16="http://schemas.microsoft.com/office/drawing/2014/main" id="{0B74E897-F958-AA76-192F-857E379BDDED}"/>
              </a:ext>
            </a:extLst>
          </p:cNvPr>
          <p:cNvSpPr txBox="1">
            <a:spLocks/>
          </p:cNvSpPr>
          <p:nvPr/>
        </p:nvSpPr>
        <p:spPr>
          <a:xfrm>
            <a:off x="4970849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17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Imagination and Creativity</a:t>
            </a:r>
          </a:p>
        </p:txBody>
      </p:sp>
      <p:sp>
        <p:nvSpPr>
          <p:cNvPr id="18" name="Google Shape;183;p27">
            <a:extLst>
              <a:ext uri="{FF2B5EF4-FFF2-40B4-BE49-F238E27FC236}">
                <a16:creationId xmlns:a16="http://schemas.microsoft.com/office/drawing/2014/main" id="{6DD60125-449D-6C5D-0CC6-946CC4D964ED}"/>
              </a:ext>
            </a:extLst>
          </p:cNvPr>
          <p:cNvSpPr txBox="1">
            <a:spLocks/>
          </p:cNvSpPr>
          <p:nvPr/>
        </p:nvSpPr>
        <p:spPr>
          <a:xfrm>
            <a:off x="1241330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goal, could, achieve, high, set, may, would, great, aim, low</a:t>
            </a:r>
          </a:p>
        </p:txBody>
      </p:sp>
      <p:sp>
        <p:nvSpPr>
          <p:cNvPr id="19" name="Google Shape;183;p27">
            <a:extLst>
              <a:ext uri="{FF2B5EF4-FFF2-40B4-BE49-F238E27FC236}">
                <a16:creationId xmlns:a16="http://schemas.microsoft.com/office/drawing/2014/main" id="{223692D5-B9EC-D20D-F5AD-1865989746A3}"/>
              </a:ext>
            </a:extLst>
          </p:cNvPr>
          <p:cNvSpPr txBox="1">
            <a:spLocks/>
          </p:cNvSpPr>
          <p:nvPr/>
        </p:nvSpPr>
        <p:spPr>
          <a:xfrm>
            <a:off x="4970849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work, student, praise, achievement, believe, skill, improve, self-esteem, confidence</a:t>
            </a:r>
          </a:p>
        </p:txBody>
      </p:sp>
      <p:sp>
        <p:nvSpPr>
          <p:cNvPr id="20" name="Google Shape;183;p27">
            <a:extLst>
              <a:ext uri="{FF2B5EF4-FFF2-40B4-BE49-F238E27FC236}">
                <a16:creationId xmlns:a16="http://schemas.microsoft.com/office/drawing/2014/main" id="{92C12A80-348B-6D75-1100-33CFE64ED140}"/>
              </a:ext>
            </a:extLst>
          </p:cNvPr>
          <p:cNvSpPr txBox="1">
            <a:spLocks/>
          </p:cNvSpPr>
          <p:nvPr/>
        </p:nvSpPr>
        <p:spPr>
          <a:xfrm>
            <a:off x="1241330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try, thing, get, make, something, never, know, learn, new, life</a:t>
            </a:r>
          </a:p>
        </p:txBody>
      </p:sp>
      <p:sp>
        <p:nvSpPr>
          <p:cNvPr id="21" name="Google Shape;183;p27">
            <a:extLst>
              <a:ext uri="{FF2B5EF4-FFF2-40B4-BE49-F238E27FC236}">
                <a16:creationId xmlns:a16="http://schemas.microsoft.com/office/drawing/2014/main" id="{8DE86800-60F3-E7A8-66F9-96F75B8B2AC4}"/>
              </a:ext>
            </a:extLst>
          </p:cNvPr>
          <p:cNvSpPr txBox="1">
            <a:spLocks/>
          </p:cNvSpPr>
          <p:nvPr/>
        </p:nvSpPr>
        <p:spPr>
          <a:xfrm>
            <a:off x="4970849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knowledge, imagination, art, use, imagine, important, think, draw, create, make</a:t>
            </a:r>
          </a:p>
        </p:txBody>
      </p:sp>
      <p:pic>
        <p:nvPicPr>
          <p:cNvPr id="7" name="Graphic 6" descr="Artist male with solid fill">
            <a:extLst>
              <a:ext uri="{FF2B5EF4-FFF2-40B4-BE49-F238E27FC236}">
                <a16:creationId xmlns:a16="http://schemas.microsoft.com/office/drawing/2014/main" id="{BD769805-E3B9-C627-1F4D-43135CFE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641" y="3337563"/>
            <a:ext cx="601208" cy="601208"/>
          </a:xfrm>
          <a:prstGeom prst="rect">
            <a:avLst/>
          </a:prstGeom>
        </p:spPr>
      </p:pic>
      <p:pic>
        <p:nvPicPr>
          <p:cNvPr id="9" name="Graphic 8" descr="New with solid fill">
            <a:extLst>
              <a:ext uri="{FF2B5EF4-FFF2-40B4-BE49-F238E27FC236}">
                <a16:creationId xmlns:a16="http://schemas.microsoft.com/office/drawing/2014/main" id="{C88F8CE5-3BBA-8F5A-55F2-5D3EB2693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876" y="3366071"/>
            <a:ext cx="601208" cy="60120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CDBC2B9F-DBC1-2943-D208-9F4F0C98C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9641" y="1774176"/>
            <a:ext cx="601208" cy="601208"/>
          </a:xfrm>
          <a:prstGeom prst="rect">
            <a:avLst/>
          </a:prstGeom>
        </p:spPr>
      </p:pic>
      <p:pic>
        <p:nvPicPr>
          <p:cNvPr id="16" name="Graphic 15" descr="Soccer Goal outline">
            <a:extLst>
              <a:ext uri="{FF2B5EF4-FFF2-40B4-BE49-F238E27FC236}">
                <a16:creationId xmlns:a16="http://schemas.microsoft.com/office/drawing/2014/main" id="{0AC0EF16-DCF6-73C3-C462-89D4F050F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876" y="1720715"/>
            <a:ext cx="601208" cy="6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3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B5B01A-CE14-A8B6-A655-80E169E7AA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5908"/>
            <a:ext cx="2280863" cy="2791679"/>
          </a:xfrm>
        </p:spPr>
        <p:txBody>
          <a:bodyPr/>
          <a:lstStyle/>
          <a:p>
            <a:r>
              <a:rPr lang="en-US" sz="2400" b="1">
                <a:solidFill>
                  <a:schemeClr val="bg1"/>
                </a:solidFill>
              </a:rPr>
              <a:t>Topic 14</a:t>
            </a:r>
            <a:br>
              <a:rPr lang="en-US" sz="2400" b="1">
                <a:solidFill>
                  <a:schemeClr val="bg1"/>
                </a:solidFill>
              </a:rPr>
            </a:br>
            <a:r>
              <a:rPr lang="en-US" sz="2400" b="1">
                <a:solidFill>
                  <a:schemeClr val="bg1"/>
                </a:solidFill>
              </a:rPr>
              <a:t>(Goal setting)</a:t>
            </a:r>
            <a:br>
              <a:rPr lang="en-US" sz="2400" b="1">
                <a:solidFill>
                  <a:schemeClr val="bg1"/>
                </a:solidFill>
              </a:rPr>
            </a:br>
            <a:r>
              <a:rPr lang="en-US" sz="2400" b="1">
                <a:solidFill>
                  <a:schemeClr val="bg1"/>
                </a:solidFill>
              </a:rPr>
              <a:t>did show consistently higher scores</a:t>
            </a:r>
            <a:br>
              <a:rPr lang="en-US" sz="2400" b="1">
                <a:solidFill>
                  <a:schemeClr val="bg1"/>
                </a:solidFill>
              </a:rPr>
            </a:br>
            <a:r>
              <a:rPr lang="en-US" sz="2400" b="1">
                <a:solidFill>
                  <a:schemeClr val="bg1"/>
                </a:solidFill>
              </a:rPr>
              <a:t>in all analytic measures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37A58EB-0A07-7529-C840-E0051C81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2" y="250265"/>
            <a:ext cx="6997147" cy="46429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41B2AF-BF60-D20A-1FA5-5D3990614514}"/>
              </a:ext>
            </a:extLst>
          </p:cNvPr>
          <p:cNvSpPr/>
          <p:nvPr/>
        </p:nvSpPr>
        <p:spPr>
          <a:xfrm>
            <a:off x="4523457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168F1B-BA50-43D4-3A48-096624FB3C30}"/>
              </a:ext>
            </a:extLst>
          </p:cNvPr>
          <p:cNvSpPr/>
          <p:nvPr/>
        </p:nvSpPr>
        <p:spPr>
          <a:xfrm flipH="1">
            <a:off x="7951751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859D2-8EE4-8467-7A8F-BA5BD7B822EB}"/>
              </a:ext>
            </a:extLst>
          </p:cNvPr>
          <p:cNvSpPr/>
          <p:nvPr/>
        </p:nvSpPr>
        <p:spPr>
          <a:xfrm>
            <a:off x="2146853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A2C5C-8F1B-08E9-355C-ABBFE119B9C2}"/>
              </a:ext>
            </a:extLst>
          </p:cNvPr>
          <p:cNvSpPr/>
          <p:nvPr/>
        </p:nvSpPr>
        <p:spPr>
          <a:xfrm>
            <a:off x="5702158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(Experiment)</a:t>
            </a:r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72D731D0-3F16-5721-DBE3-0888FF4D38FA}"/>
              </a:ext>
            </a:extLst>
          </p:cNvPr>
          <p:cNvSpPr txBox="1">
            <a:spLocks/>
          </p:cNvSpPr>
          <p:nvPr/>
        </p:nvSpPr>
        <p:spPr>
          <a:xfrm>
            <a:off x="504243" y="1515408"/>
            <a:ext cx="4067757" cy="35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85750" indent="-285750"/>
            <a:r>
              <a:rPr lang="en-US" sz="1400"/>
              <a:t>BERT takes into account the entire context of a word in a sentence (document), rather than just the words that come before or after it </a:t>
            </a:r>
          </a:p>
          <a:p>
            <a:pPr marL="0" indent="0">
              <a:buNone/>
            </a:pPr>
            <a:endParaRPr lang="en-US" sz="1400"/>
          </a:p>
          <a:p>
            <a:pPr marL="285750" indent="-285750"/>
            <a:r>
              <a:rPr lang="en-US" sz="1400"/>
              <a:t>BERT Topic applies a clustering algorithm like HDBSCAN to BERT embedded (and dimensionality reduced) data  to group similar documents into topics</a:t>
            </a:r>
          </a:p>
          <a:p>
            <a:pPr marL="0" indent="0">
              <a:buNone/>
            </a:pPr>
            <a:r>
              <a:rPr lang="en-US" sz="1400"/>
              <a:t> </a:t>
            </a:r>
          </a:p>
          <a:p>
            <a:pPr marL="285750" indent="-285750"/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It can automatically determine the optimal number of topics without manual tweaking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05E891-5A29-1F99-A5E4-623FEDA1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654" y="1622612"/>
            <a:ext cx="3301346" cy="29388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AA69CF-23C4-E20C-0726-857ED163583D}"/>
              </a:ext>
            </a:extLst>
          </p:cNvPr>
          <p:cNvSpPr/>
          <p:nvPr/>
        </p:nvSpPr>
        <p:spPr>
          <a:xfrm>
            <a:off x="5122655" y="1219574"/>
            <a:ext cx="3301346" cy="403038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 pitchFamily="2" charset="77"/>
              </a:rPr>
              <a:t>BERT identified 47 topics</a:t>
            </a:r>
            <a:br>
              <a:rPr lang="en-US" sz="1200" b="1">
                <a:solidFill>
                  <a:schemeClr val="bg1"/>
                </a:solidFill>
                <a:latin typeface="Raleway" pitchFamily="2" charset="77"/>
              </a:rPr>
            </a:br>
            <a:r>
              <a:rPr lang="en-US" sz="1200" b="1">
                <a:solidFill>
                  <a:schemeClr val="bg1"/>
                </a:solidFill>
                <a:latin typeface="Raleway" pitchFamily="2" charset="77"/>
              </a:rPr>
              <a:t>(Intertopic distances below)</a:t>
            </a:r>
            <a:endParaRPr lang="en-US" b="1">
              <a:solidFill>
                <a:schemeClr val="bg1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172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Interesting BERT Topics</a:t>
            </a:r>
            <a:br>
              <a:rPr lang="en-US"/>
            </a:br>
            <a:r>
              <a:rPr lang="en-US" sz="1400"/>
              <a:t>(with most representative keywords)</a:t>
            </a:r>
            <a:endParaRPr lang="en-US"/>
          </a:p>
        </p:txBody>
      </p:sp>
      <p:sp>
        <p:nvSpPr>
          <p:cNvPr id="11" name="Google Shape;183;p27">
            <a:extLst>
              <a:ext uri="{FF2B5EF4-FFF2-40B4-BE49-F238E27FC236}">
                <a16:creationId xmlns:a16="http://schemas.microsoft.com/office/drawing/2014/main" id="{85F2F45C-67EF-8DAE-9241-AD340172A4DB}"/>
              </a:ext>
            </a:extLst>
          </p:cNvPr>
          <p:cNvSpPr txBox="1">
            <a:spLocks/>
          </p:cNvSpPr>
          <p:nvPr/>
        </p:nvSpPr>
        <p:spPr>
          <a:xfrm>
            <a:off x="1241330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0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Online learning</a:t>
            </a:r>
          </a:p>
        </p:txBody>
      </p:sp>
      <p:sp>
        <p:nvSpPr>
          <p:cNvPr id="3" name="Google Shape;183;p27">
            <a:extLst>
              <a:ext uri="{FF2B5EF4-FFF2-40B4-BE49-F238E27FC236}">
                <a16:creationId xmlns:a16="http://schemas.microsoft.com/office/drawing/2014/main" id="{750F873F-254D-2C19-F14A-132FF021ABBD}"/>
              </a:ext>
            </a:extLst>
          </p:cNvPr>
          <p:cNvSpPr txBox="1">
            <a:spLocks/>
          </p:cNvSpPr>
          <p:nvPr/>
        </p:nvSpPr>
        <p:spPr>
          <a:xfrm>
            <a:off x="4970849" y="1690270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15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Homework and Assignments</a:t>
            </a:r>
          </a:p>
        </p:txBody>
      </p:sp>
      <p:sp>
        <p:nvSpPr>
          <p:cNvPr id="4" name="Google Shape;183;p27">
            <a:extLst>
              <a:ext uri="{FF2B5EF4-FFF2-40B4-BE49-F238E27FC236}">
                <a16:creationId xmlns:a16="http://schemas.microsoft.com/office/drawing/2014/main" id="{36D3F0AE-9E8F-FFF6-79AB-49A31826ABB6}"/>
              </a:ext>
            </a:extLst>
          </p:cNvPr>
          <p:cNvSpPr txBox="1">
            <a:spLocks/>
          </p:cNvSpPr>
          <p:nvPr/>
        </p:nvSpPr>
        <p:spPr>
          <a:xfrm>
            <a:off x="1241330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29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Community Service </a:t>
            </a:r>
          </a:p>
        </p:txBody>
      </p:sp>
      <p:sp>
        <p:nvSpPr>
          <p:cNvPr id="5" name="Google Shape;183;p27">
            <a:extLst>
              <a:ext uri="{FF2B5EF4-FFF2-40B4-BE49-F238E27FC236}">
                <a16:creationId xmlns:a16="http://schemas.microsoft.com/office/drawing/2014/main" id="{0B74E897-F958-AA76-192F-857E379BDDED}"/>
              </a:ext>
            </a:extLst>
          </p:cNvPr>
          <p:cNvSpPr txBox="1">
            <a:spLocks/>
          </p:cNvSpPr>
          <p:nvPr/>
        </p:nvSpPr>
        <p:spPr>
          <a:xfrm>
            <a:off x="4970849" y="33660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Topic 40</a:t>
            </a:r>
            <a:br>
              <a:rPr lang="en-US" sz="140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Job Market</a:t>
            </a:r>
          </a:p>
        </p:txBody>
      </p:sp>
      <p:sp>
        <p:nvSpPr>
          <p:cNvPr id="18" name="Google Shape;183;p27">
            <a:extLst>
              <a:ext uri="{FF2B5EF4-FFF2-40B4-BE49-F238E27FC236}">
                <a16:creationId xmlns:a16="http://schemas.microsoft.com/office/drawing/2014/main" id="{6DD60125-449D-6C5D-0CC6-946CC4D964ED}"/>
              </a:ext>
            </a:extLst>
          </p:cNvPr>
          <p:cNvSpPr txBox="1">
            <a:spLocks/>
          </p:cNvSpPr>
          <p:nvPr/>
        </p:nvSpPr>
        <p:spPr>
          <a:xfrm>
            <a:off x="1241330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online, class, home, attend, student, school, benefit, take, learn, video</a:t>
            </a:r>
          </a:p>
        </p:txBody>
      </p:sp>
      <p:sp>
        <p:nvSpPr>
          <p:cNvPr id="19" name="Google Shape;183;p27">
            <a:extLst>
              <a:ext uri="{FF2B5EF4-FFF2-40B4-BE49-F238E27FC236}">
                <a16:creationId xmlns:a16="http://schemas.microsoft.com/office/drawing/2014/main" id="{223692D5-B9EC-D20D-F5AD-1865989746A3}"/>
              </a:ext>
            </a:extLst>
          </p:cNvPr>
          <p:cNvSpPr txBox="1">
            <a:spLocks/>
          </p:cNvSpPr>
          <p:nvPr/>
        </p:nvSpPr>
        <p:spPr>
          <a:xfrm>
            <a:off x="4970849" y="228219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homework, club, teacher, help, student, school, afterschool, get, grade, understand</a:t>
            </a:r>
          </a:p>
        </p:txBody>
      </p:sp>
      <p:sp>
        <p:nvSpPr>
          <p:cNvPr id="20" name="Google Shape;183;p27">
            <a:extLst>
              <a:ext uri="{FF2B5EF4-FFF2-40B4-BE49-F238E27FC236}">
                <a16:creationId xmlns:a16="http://schemas.microsoft.com/office/drawing/2014/main" id="{92C12A80-348B-6D75-1100-33CFE64ED140}"/>
              </a:ext>
            </a:extLst>
          </p:cNvPr>
          <p:cNvSpPr txBox="1">
            <a:spLocks/>
          </p:cNvSpPr>
          <p:nvPr/>
        </p:nvSpPr>
        <p:spPr>
          <a:xfrm>
            <a:off x="1241330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community, service, clean, help, principal, dear, perform, trash, litter</a:t>
            </a:r>
          </a:p>
        </p:txBody>
      </p:sp>
      <p:sp>
        <p:nvSpPr>
          <p:cNvPr id="21" name="Google Shape;183;p27">
            <a:extLst>
              <a:ext uri="{FF2B5EF4-FFF2-40B4-BE49-F238E27FC236}">
                <a16:creationId xmlns:a16="http://schemas.microsoft.com/office/drawing/2014/main" id="{8DE86800-60F3-E7A8-66F9-96F75B8B2AC4}"/>
              </a:ext>
            </a:extLst>
          </p:cNvPr>
          <p:cNvSpPr txBox="1">
            <a:spLocks/>
          </p:cNvSpPr>
          <p:nvPr/>
        </p:nvSpPr>
        <p:spPr>
          <a:xfrm>
            <a:off x="4970849" y="3938771"/>
            <a:ext cx="3030067" cy="37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job, hire, employee, employer, work, experience, hard, responsible, company, customer</a:t>
            </a:r>
          </a:p>
        </p:txBody>
      </p:sp>
      <p:pic>
        <p:nvPicPr>
          <p:cNvPr id="8" name="Graphic 7" descr="No Littering with solid fill">
            <a:extLst>
              <a:ext uri="{FF2B5EF4-FFF2-40B4-BE49-F238E27FC236}">
                <a16:creationId xmlns:a16="http://schemas.microsoft.com/office/drawing/2014/main" id="{40139EDF-1663-3795-891C-52255644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424" y="3399206"/>
            <a:ext cx="586906" cy="586906"/>
          </a:xfrm>
          <a:prstGeom prst="rect">
            <a:avLst/>
          </a:prstGeom>
        </p:spPr>
      </p:pic>
      <p:pic>
        <p:nvPicPr>
          <p:cNvPr id="12" name="Graphic 11" descr="Office worker male with solid fill">
            <a:extLst>
              <a:ext uri="{FF2B5EF4-FFF2-40B4-BE49-F238E27FC236}">
                <a16:creationId xmlns:a16="http://schemas.microsoft.com/office/drawing/2014/main" id="{736A24A6-DD08-F80F-3020-EE379475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234" y="3357648"/>
            <a:ext cx="586906" cy="586906"/>
          </a:xfrm>
          <a:prstGeom prst="rect">
            <a:avLst/>
          </a:prstGeom>
        </p:spPr>
      </p:pic>
      <p:pic>
        <p:nvPicPr>
          <p:cNvPr id="15" name="Graphic 14" descr="Desk with solid fill">
            <a:extLst>
              <a:ext uri="{FF2B5EF4-FFF2-40B4-BE49-F238E27FC236}">
                <a16:creationId xmlns:a16="http://schemas.microsoft.com/office/drawing/2014/main" id="{6D98BEA6-A8D1-9784-F153-59ACEF92F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9234" y="1726770"/>
            <a:ext cx="586906" cy="586906"/>
          </a:xfrm>
          <a:prstGeom prst="rect">
            <a:avLst/>
          </a:prstGeom>
        </p:spPr>
      </p:pic>
      <p:pic>
        <p:nvPicPr>
          <p:cNvPr id="22" name="Graphic 21" descr="Remote learning language with solid fill">
            <a:extLst>
              <a:ext uri="{FF2B5EF4-FFF2-40B4-BE49-F238E27FC236}">
                <a16:creationId xmlns:a16="http://schemas.microsoft.com/office/drawing/2014/main" id="{8C78110E-B1D0-58BF-7328-79CFF10440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424" y="1726770"/>
            <a:ext cx="586906" cy="5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B5B01A-CE14-A8B6-A655-80E169E7AA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5908"/>
            <a:ext cx="2280863" cy="2791679"/>
          </a:xfrm>
        </p:spPr>
        <p:txBody>
          <a:bodyPr/>
          <a:lstStyle/>
          <a:p>
            <a:r>
              <a:rPr lang="en-US" sz="2400" b="1">
                <a:solidFill>
                  <a:schemeClr val="bg1"/>
                </a:solidFill>
              </a:rPr>
              <a:t>Scores for top 20 Bert topics </a:t>
            </a:r>
            <a:br>
              <a:rPr lang="en-US" sz="2400" b="1">
                <a:solidFill>
                  <a:schemeClr val="bg1"/>
                </a:solidFill>
              </a:rPr>
            </a:br>
            <a:br>
              <a:rPr lang="en-US" sz="2400" b="1">
                <a:solidFill>
                  <a:schemeClr val="bg1"/>
                </a:solidFill>
              </a:rPr>
            </a:br>
            <a:r>
              <a:rPr lang="en-US" sz="2400" b="1">
                <a:solidFill>
                  <a:schemeClr val="bg1"/>
                </a:solidFill>
              </a:rPr>
              <a:t>No topic was showing a particular scoring bias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A9F8939-1951-A6CC-16FA-CEE45D37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3" y="254351"/>
            <a:ext cx="6997147" cy="463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41B2AF-BF60-D20A-1FA5-5D3990614514}"/>
              </a:ext>
            </a:extLst>
          </p:cNvPr>
          <p:cNvSpPr/>
          <p:nvPr/>
        </p:nvSpPr>
        <p:spPr>
          <a:xfrm>
            <a:off x="5501914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168F1B-BA50-43D4-3A48-096624FB3C30}"/>
              </a:ext>
            </a:extLst>
          </p:cNvPr>
          <p:cNvSpPr/>
          <p:nvPr/>
        </p:nvSpPr>
        <p:spPr>
          <a:xfrm flipH="1">
            <a:off x="8929489" y="-1"/>
            <a:ext cx="16438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859D2-8EE4-8467-7A8F-BA5BD7B822EB}"/>
              </a:ext>
            </a:extLst>
          </p:cNvPr>
          <p:cNvSpPr/>
          <p:nvPr/>
        </p:nvSpPr>
        <p:spPr>
          <a:xfrm>
            <a:off x="2171792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A2C5C-8F1B-08E9-355C-ABBFE119B9C2}"/>
              </a:ext>
            </a:extLst>
          </p:cNvPr>
          <p:cNvSpPr/>
          <p:nvPr/>
        </p:nvSpPr>
        <p:spPr>
          <a:xfrm>
            <a:off x="5702158" y="-1"/>
            <a:ext cx="164385" cy="5143500"/>
          </a:xfrm>
          <a:prstGeom prst="rect">
            <a:avLst/>
          </a:prstGeom>
          <a:solidFill>
            <a:schemeClr val="accent3">
              <a:lumMod val="85000"/>
              <a:alpha val="540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774604" y="2042400"/>
            <a:ext cx="559479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tx1"/>
                </a:solidFill>
              </a:rPr>
              <a:t>Modeling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5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3D692-4C7C-0AC8-0A8C-93DEDC70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50" y="216425"/>
            <a:ext cx="7704000" cy="572700"/>
          </a:xfrm>
        </p:spPr>
        <p:txBody>
          <a:bodyPr/>
          <a:lstStyle/>
          <a:p>
            <a:r>
              <a:rPr lang="en-US">
                <a:solidFill>
                  <a:schemeClr val="dk2"/>
                </a:solidFill>
                <a:latin typeface="Raleway" pitchFamily="2" charset="77"/>
              </a:rPr>
              <a:t>Data Mining Pipeline</a:t>
            </a:r>
          </a:p>
        </p:txBody>
      </p:sp>
      <p:sp>
        <p:nvSpPr>
          <p:cNvPr id="8" name="Google Shape;353;p40">
            <a:extLst>
              <a:ext uri="{FF2B5EF4-FFF2-40B4-BE49-F238E27FC236}">
                <a16:creationId xmlns:a16="http://schemas.microsoft.com/office/drawing/2014/main" id="{811FA6A0-D157-88AB-63F7-F8BF4F5B8EA6}"/>
              </a:ext>
            </a:extLst>
          </p:cNvPr>
          <p:cNvSpPr txBox="1"/>
          <p:nvPr/>
        </p:nvSpPr>
        <p:spPr>
          <a:xfrm flipH="1">
            <a:off x="1282683" y="2203490"/>
            <a:ext cx="1372314" cy="47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chemeClr val="dk1"/>
                </a:solidFill>
                <a:latin typeface="Raleway" pitchFamily="2" charset="77"/>
                <a:sym typeface="Raleway"/>
              </a:rPr>
              <a:t>- ~4000 Essays</a:t>
            </a:r>
            <a:endParaRPr lang="en" sz="1000">
              <a:solidFill>
                <a:schemeClr val="dk1"/>
              </a:solidFill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</a:rPr>
              <a:t>- Six  Scoring Areas</a:t>
            </a:r>
          </a:p>
          <a:p>
            <a:endParaRPr lang="en">
              <a:solidFill>
                <a:schemeClr val="dk1"/>
              </a:solidFill>
              <a:latin typeface="Raleway" pitchFamily="2" charset="77"/>
            </a:endParaRPr>
          </a:p>
        </p:txBody>
      </p:sp>
      <p:sp>
        <p:nvSpPr>
          <p:cNvPr id="12" name="Google Shape;353;p40">
            <a:extLst>
              <a:ext uri="{FF2B5EF4-FFF2-40B4-BE49-F238E27FC236}">
                <a16:creationId xmlns:a16="http://schemas.microsoft.com/office/drawing/2014/main" id="{A0A727D7-C0D9-010F-99F3-FCDDA3D8163A}"/>
              </a:ext>
            </a:extLst>
          </p:cNvPr>
          <p:cNvSpPr txBox="1"/>
          <p:nvPr/>
        </p:nvSpPr>
        <p:spPr>
          <a:xfrm flipH="1">
            <a:off x="2988261" y="2203332"/>
            <a:ext cx="1254234" cy="1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chemeClr val="dk1"/>
                </a:solidFill>
                <a:latin typeface="Raleway" pitchFamily="2" charset="77"/>
                <a:sym typeface="Raleway"/>
              </a:rPr>
              <a:t>- Cleaning</a:t>
            </a:r>
            <a:endParaRPr lang="en-US"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  <a:sym typeface="Raleway"/>
              </a:rPr>
              <a:t>- Tokenization</a:t>
            </a:r>
            <a:endParaRPr lang="en" sz="1000">
              <a:solidFill>
                <a:schemeClr val="dk1"/>
              </a:solidFill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</a:rPr>
              <a:t>- Lemmatization</a:t>
            </a:r>
            <a:endParaRPr lang="en">
              <a:solidFill>
                <a:schemeClr val="dk1"/>
              </a:solidFill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</a:rPr>
              <a:t>- Parts of Speech</a:t>
            </a:r>
            <a:endParaRPr lang="en">
              <a:solidFill>
                <a:schemeClr val="dk1"/>
              </a:solidFill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</a:rPr>
              <a:t>- Word Correction</a:t>
            </a:r>
            <a:endParaRPr lang="en">
              <a:solidFill>
                <a:schemeClr val="dk1"/>
              </a:solidFill>
              <a:latin typeface="Raleway" pitchFamily="2" charset="77"/>
            </a:endParaRPr>
          </a:p>
          <a:p>
            <a:r>
              <a:rPr lang="en" sz="1000">
                <a:solidFill>
                  <a:schemeClr val="dk1"/>
                </a:solidFill>
                <a:latin typeface="Raleway" pitchFamily="2" charset="77"/>
              </a:rPr>
              <a:t>- Data Mining</a:t>
            </a:r>
          </a:p>
        </p:txBody>
      </p:sp>
      <p:sp>
        <p:nvSpPr>
          <p:cNvPr id="23" name="Google Shape;353;p40">
            <a:extLst>
              <a:ext uri="{FF2B5EF4-FFF2-40B4-BE49-F238E27FC236}">
                <a16:creationId xmlns:a16="http://schemas.microsoft.com/office/drawing/2014/main" id="{03ADDEC2-0EE5-F58F-D9B3-6640955B9E69}"/>
              </a:ext>
            </a:extLst>
          </p:cNvPr>
          <p:cNvSpPr txBox="1"/>
          <p:nvPr/>
        </p:nvSpPr>
        <p:spPr>
          <a:xfrm flipH="1">
            <a:off x="4597802" y="2230516"/>
            <a:ext cx="1195140" cy="114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chemeClr val="dk1"/>
                </a:solidFill>
                <a:latin typeface="Raleway"/>
                <a:sym typeface="Raleway"/>
              </a:rPr>
              <a:t>- Bag of Words</a:t>
            </a:r>
          </a:p>
          <a:p>
            <a:r>
              <a:rPr lang="en" sz="1000">
                <a:solidFill>
                  <a:schemeClr val="dk1"/>
                </a:solidFill>
                <a:latin typeface="Raleway"/>
                <a:sym typeface="Raleway"/>
              </a:rPr>
              <a:t>- CV</a:t>
            </a:r>
            <a:endParaRPr lang="en-US">
              <a:solidFill>
                <a:schemeClr val="dk1"/>
              </a:solidFill>
              <a:latin typeface="Raleway"/>
            </a:endParaRPr>
          </a:p>
          <a:p>
            <a:r>
              <a:rPr lang="en" sz="1000">
                <a:solidFill>
                  <a:schemeClr val="dk1"/>
                </a:solidFill>
                <a:latin typeface="Raleway"/>
              </a:rPr>
              <a:t>- TF-IDF (1gram)</a:t>
            </a:r>
            <a:endParaRPr lang="en">
              <a:solidFill>
                <a:schemeClr val="dk1"/>
              </a:solidFill>
              <a:latin typeface="Raleway"/>
            </a:endParaRPr>
          </a:p>
          <a:p>
            <a:r>
              <a:rPr lang="en" sz="1000">
                <a:solidFill>
                  <a:schemeClr val="dk1"/>
                </a:solidFill>
                <a:latin typeface="Raleway"/>
              </a:rPr>
              <a:t>- TF-IDF (2gram)</a:t>
            </a:r>
          </a:p>
          <a:p>
            <a:r>
              <a:rPr lang="en" sz="1000">
                <a:solidFill>
                  <a:schemeClr val="dk1"/>
                </a:solidFill>
                <a:latin typeface="Raleway"/>
              </a:rPr>
              <a:t>- Word2Vec</a:t>
            </a:r>
            <a:endParaRPr lang="en">
              <a:solidFill>
                <a:schemeClr val="dk1"/>
              </a:solidFill>
              <a:latin typeface="Raleway"/>
            </a:endParaRPr>
          </a:p>
          <a:p>
            <a:r>
              <a:rPr lang="en" sz="1000">
                <a:solidFill>
                  <a:schemeClr val="dk1"/>
                </a:solidFill>
              </a:rPr>
              <a:t>- Glove</a:t>
            </a:r>
            <a:endParaRPr lang="en"/>
          </a:p>
          <a:p>
            <a:r>
              <a:rPr lang="en" sz="1000">
                <a:solidFill>
                  <a:schemeClr val="dk1"/>
                </a:solidFill>
                <a:latin typeface="Raleway"/>
              </a:rPr>
              <a:t>- BERT</a:t>
            </a:r>
            <a:endParaRPr lang="en">
              <a:solidFill>
                <a:schemeClr val="dk1"/>
              </a:solidFill>
              <a:latin typeface="Raleway"/>
            </a:endParaRPr>
          </a:p>
          <a:p>
            <a:endParaRPr lang="en" sz="1000">
              <a:solidFill>
                <a:schemeClr val="dk1"/>
              </a:solidFill>
              <a:latin typeface="Ralewa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C4147-5D66-3FEE-7427-42135A2A2837}"/>
              </a:ext>
            </a:extLst>
          </p:cNvPr>
          <p:cNvSpPr txBox="1"/>
          <p:nvPr/>
        </p:nvSpPr>
        <p:spPr>
          <a:xfrm>
            <a:off x="6404161" y="2012851"/>
            <a:ext cx="965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900" b="1">
                <a:solidFill>
                  <a:srgbClr val="2B3D5A"/>
                </a:solidFill>
                <a:latin typeface="Raleway" pitchFamily="2" charset="77"/>
              </a:rPr>
              <a:t>Modeling</a:t>
            </a:r>
            <a:endParaRPr lang="en-US">
              <a:latin typeface="Raleway" pitchFamily="2" charset="77"/>
            </a:endParaRPr>
          </a:p>
        </p:txBody>
      </p:sp>
      <p:cxnSp>
        <p:nvCxnSpPr>
          <p:cNvPr id="28" name="Google Shape;375;p41">
            <a:extLst>
              <a:ext uri="{FF2B5EF4-FFF2-40B4-BE49-F238E27FC236}">
                <a16:creationId xmlns:a16="http://schemas.microsoft.com/office/drawing/2014/main" id="{579CB42A-DF99-C631-3C85-811EF0250C80}"/>
              </a:ext>
            </a:extLst>
          </p:cNvPr>
          <p:cNvCxnSpPr>
            <a:cxnSpLocks/>
          </p:cNvCxnSpPr>
          <p:nvPr/>
        </p:nvCxnSpPr>
        <p:spPr>
          <a:xfrm flipV="1">
            <a:off x="2571501" y="2038288"/>
            <a:ext cx="353950" cy="650"/>
          </a:xfrm>
          <a:prstGeom prst="bentConnector3">
            <a:avLst>
              <a:gd name="adj1" fmla="val 49997"/>
            </a:avLst>
          </a:prstGeom>
          <a:ln>
            <a:solidFill>
              <a:schemeClr val="bg2"/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oogle Shape;375;p41">
            <a:extLst>
              <a:ext uri="{FF2B5EF4-FFF2-40B4-BE49-F238E27FC236}">
                <a16:creationId xmlns:a16="http://schemas.microsoft.com/office/drawing/2014/main" id="{889223BD-42CE-3E3C-9CCC-B484964F00C6}"/>
              </a:ext>
            </a:extLst>
          </p:cNvPr>
          <p:cNvCxnSpPr>
            <a:cxnSpLocks/>
          </p:cNvCxnSpPr>
          <p:nvPr/>
        </p:nvCxnSpPr>
        <p:spPr>
          <a:xfrm flipV="1">
            <a:off x="4273301" y="2044638"/>
            <a:ext cx="277750" cy="650"/>
          </a:xfrm>
          <a:prstGeom prst="bentConnector3">
            <a:avLst>
              <a:gd name="adj1" fmla="val 49997"/>
            </a:avLst>
          </a:prstGeom>
          <a:ln>
            <a:solidFill>
              <a:schemeClr val="bg2"/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oogle Shape;375;p41">
            <a:extLst>
              <a:ext uri="{FF2B5EF4-FFF2-40B4-BE49-F238E27FC236}">
                <a16:creationId xmlns:a16="http://schemas.microsoft.com/office/drawing/2014/main" id="{36A55B51-6110-78FD-CEF1-5053E4D2C305}"/>
              </a:ext>
            </a:extLst>
          </p:cNvPr>
          <p:cNvCxnSpPr>
            <a:cxnSpLocks/>
          </p:cNvCxnSpPr>
          <p:nvPr/>
        </p:nvCxnSpPr>
        <p:spPr>
          <a:xfrm flipV="1">
            <a:off x="5930336" y="2031938"/>
            <a:ext cx="277750" cy="650"/>
          </a:xfrm>
          <a:prstGeom prst="bentConnector3">
            <a:avLst>
              <a:gd name="adj1" fmla="val 49997"/>
            </a:avLst>
          </a:prstGeom>
          <a:ln>
            <a:solidFill>
              <a:schemeClr val="bg2"/>
            </a:solidFill>
            <a:headEnd type="none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Google Shape;373;p41">
            <a:extLst>
              <a:ext uri="{FF2B5EF4-FFF2-40B4-BE49-F238E27FC236}">
                <a16:creationId xmlns:a16="http://schemas.microsoft.com/office/drawing/2014/main" id="{734120DC-AC5F-0F25-9A2A-E1065F50A841}"/>
              </a:ext>
            </a:extLst>
          </p:cNvPr>
          <p:cNvSpPr txBox="1"/>
          <p:nvPr/>
        </p:nvSpPr>
        <p:spPr>
          <a:xfrm>
            <a:off x="1259913" y="1819408"/>
            <a:ext cx="1250522" cy="4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2B3D5A"/>
                </a:solidFill>
                <a:latin typeface="Raleway" pitchFamily="2" charset="77"/>
                <a:sym typeface="Raleway ExtraBold"/>
              </a:rPr>
              <a:t>Raw Data</a:t>
            </a:r>
            <a:endParaRPr lang="en-US" b="1">
              <a:latin typeface="Raleway" pitchFamily="2" charset="77"/>
            </a:endParaRPr>
          </a:p>
        </p:txBody>
      </p:sp>
      <p:sp>
        <p:nvSpPr>
          <p:cNvPr id="5" name="Google Shape;373;p41">
            <a:extLst>
              <a:ext uri="{FF2B5EF4-FFF2-40B4-BE49-F238E27FC236}">
                <a16:creationId xmlns:a16="http://schemas.microsoft.com/office/drawing/2014/main" id="{BD3C950B-8C66-8CC1-0E46-264C3E0B3BDD}"/>
              </a:ext>
            </a:extLst>
          </p:cNvPr>
          <p:cNvSpPr txBox="1"/>
          <p:nvPr/>
        </p:nvSpPr>
        <p:spPr>
          <a:xfrm>
            <a:off x="2969811" y="1819408"/>
            <a:ext cx="1250522" cy="4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2B3D5A"/>
                </a:solidFill>
                <a:latin typeface="Raleway" pitchFamily="2" charset="77"/>
                <a:sym typeface="Raleway ExtraBold"/>
              </a:rPr>
              <a:t>Preprocessing</a:t>
            </a:r>
            <a:endParaRPr lang="en-US" b="1">
              <a:latin typeface="Raleway" pitchFamily="2" charset="77"/>
            </a:endParaRPr>
          </a:p>
        </p:txBody>
      </p:sp>
      <p:sp>
        <p:nvSpPr>
          <p:cNvPr id="9" name="Google Shape;373;p41">
            <a:extLst>
              <a:ext uri="{FF2B5EF4-FFF2-40B4-BE49-F238E27FC236}">
                <a16:creationId xmlns:a16="http://schemas.microsoft.com/office/drawing/2014/main" id="{F5F10D8B-A3EA-943C-E759-B7F01A80A36C}"/>
              </a:ext>
            </a:extLst>
          </p:cNvPr>
          <p:cNvSpPr txBox="1"/>
          <p:nvPr/>
        </p:nvSpPr>
        <p:spPr>
          <a:xfrm>
            <a:off x="4630298" y="1819408"/>
            <a:ext cx="1250522" cy="4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2B3D5A"/>
                </a:solidFill>
                <a:latin typeface="Raleway" pitchFamily="2" charset="77"/>
                <a:sym typeface="Raleway ExtraBold"/>
              </a:rPr>
              <a:t>Feature Extraction</a:t>
            </a:r>
            <a:endParaRPr lang="en-US" b="1">
              <a:latin typeface="Raleway" pitchFamily="2" charset="77"/>
            </a:endParaRPr>
          </a:p>
        </p:txBody>
      </p:sp>
      <p:sp>
        <p:nvSpPr>
          <p:cNvPr id="13" name="Google Shape;373;p41">
            <a:extLst>
              <a:ext uri="{FF2B5EF4-FFF2-40B4-BE49-F238E27FC236}">
                <a16:creationId xmlns:a16="http://schemas.microsoft.com/office/drawing/2014/main" id="{2CE4FE5C-B555-551E-9C10-CD4C3944017F}"/>
              </a:ext>
            </a:extLst>
          </p:cNvPr>
          <p:cNvSpPr txBox="1"/>
          <p:nvPr/>
        </p:nvSpPr>
        <p:spPr>
          <a:xfrm>
            <a:off x="6330900" y="1819408"/>
            <a:ext cx="1382769" cy="4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2B3D5A"/>
                </a:solidFill>
                <a:latin typeface="Raleway" pitchFamily="2" charset="77"/>
                <a:sym typeface="Raleway ExtraBold"/>
              </a:rPr>
              <a:t>Modeling</a:t>
            </a:r>
            <a:endParaRPr lang="en-US" b="1">
              <a:latin typeface="Raleway" pitchFamily="2" charset="77"/>
            </a:endParaRPr>
          </a:p>
        </p:txBody>
      </p:sp>
      <p:sp>
        <p:nvSpPr>
          <p:cNvPr id="2" name="Google Shape;353;p40">
            <a:extLst>
              <a:ext uri="{FF2B5EF4-FFF2-40B4-BE49-F238E27FC236}">
                <a16:creationId xmlns:a16="http://schemas.microsoft.com/office/drawing/2014/main" id="{560E92C2-4A6F-1355-DB68-336D8B5BC0B0}"/>
              </a:ext>
            </a:extLst>
          </p:cNvPr>
          <p:cNvSpPr txBox="1"/>
          <p:nvPr/>
        </p:nvSpPr>
        <p:spPr>
          <a:xfrm flipH="1">
            <a:off x="6331194" y="2244686"/>
            <a:ext cx="1473805" cy="98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chemeClr val="dk1"/>
                </a:solidFill>
                <a:latin typeface="Raleway"/>
                <a:sym typeface="Raleway"/>
              </a:rPr>
              <a:t>- </a:t>
            </a:r>
            <a:r>
              <a:rPr lang="en" sz="1000">
                <a:solidFill>
                  <a:schemeClr val="dk1"/>
                </a:solidFill>
                <a:sym typeface="Raleway"/>
              </a:rPr>
              <a:t>Linear</a:t>
            </a:r>
            <a:r>
              <a:rPr lang="en" sz="1000">
                <a:solidFill>
                  <a:schemeClr val="dk1"/>
                </a:solidFill>
              </a:rPr>
              <a:t> Regression</a:t>
            </a:r>
            <a:endParaRPr lang="en-US" sz="1000">
              <a:solidFill>
                <a:schemeClr val="dk1"/>
              </a:solidFill>
            </a:endParaRPr>
          </a:p>
          <a:p>
            <a:r>
              <a:rPr lang="en" sz="1000">
                <a:solidFill>
                  <a:schemeClr val="dk1"/>
                </a:solidFill>
              </a:rPr>
              <a:t>- Random Forest</a:t>
            </a:r>
            <a:endParaRPr lang="en-US" sz="1000">
              <a:solidFill>
                <a:schemeClr val="dk1"/>
              </a:solidFill>
            </a:endParaRPr>
          </a:p>
          <a:p>
            <a:r>
              <a:rPr lang="en" sz="1000">
                <a:solidFill>
                  <a:schemeClr val="dk1"/>
                </a:solidFill>
              </a:rPr>
              <a:t>- SVM</a:t>
            </a:r>
            <a:endParaRPr lang="en-US" sz="1000">
              <a:solidFill>
                <a:schemeClr val="dk1"/>
              </a:solidFill>
            </a:endParaRPr>
          </a:p>
          <a:p>
            <a:r>
              <a:rPr lang="en" sz="1000">
                <a:solidFill>
                  <a:schemeClr val="dk1"/>
                </a:solidFill>
              </a:rPr>
              <a:t>- </a:t>
            </a:r>
            <a:r>
              <a:rPr lang="en" sz="1000" err="1">
                <a:solidFill>
                  <a:schemeClr val="dk1"/>
                </a:solidFill>
              </a:rPr>
              <a:t>XGBoost</a:t>
            </a:r>
            <a:endParaRPr lang="en" err="1">
              <a:solidFill>
                <a:schemeClr val="dk1"/>
              </a:solidFill>
            </a:endParaRPr>
          </a:p>
          <a:p>
            <a:endParaRPr lang="en" sz="1000">
              <a:solidFill>
                <a:schemeClr val="dk1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640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F3A7-4977-BA25-546B-194F8A3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11CFA-7B4B-BF3D-0678-ACE2BA4B0BCB}"/>
              </a:ext>
            </a:extLst>
          </p:cNvPr>
          <p:cNvSpPr/>
          <p:nvPr/>
        </p:nvSpPr>
        <p:spPr>
          <a:xfrm>
            <a:off x="6992567" y="1396647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Cohesion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D84BF3-80E0-D2DA-9877-E368061E16FF}"/>
              </a:ext>
            </a:extLst>
          </p:cNvPr>
          <p:cNvSpPr/>
          <p:nvPr/>
        </p:nvSpPr>
        <p:spPr>
          <a:xfrm>
            <a:off x="6992567" y="2032673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Conventions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8BDE0-F391-DA11-E8F1-E4129A453405}"/>
              </a:ext>
            </a:extLst>
          </p:cNvPr>
          <p:cNvSpPr/>
          <p:nvPr/>
        </p:nvSpPr>
        <p:spPr>
          <a:xfrm>
            <a:off x="6992566" y="2668699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Grammar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90B9D-5D61-F00C-9D8D-CD64A2F7B603}"/>
              </a:ext>
            </a:extLst>
          </p:cNvPr>
          <p:cNvSpPr/>
          <p:nvPr/>
        </p:nvSpPr>
        <p:spPr>
          <a:xfrm>
            <a:off x="6992566" y="3304725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Phraseology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54821-04C5-195B-D8FB-38F27ECF7AC5}"/>
              </a:ext>
            </a:extLst>
          </p:cNvPr>
          <p:cNvSpPr/>
          <p:nvPr/>
        </p:nvSpPr>
        <p:spPr>
          <a:xfrm>
            <a:off x="6992566" y="3940751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DD283-AC83-B270-7562-A5B217EA96D5}"/>
              </a:ext>
            </a:extLst>
          </p:cNvPr>
          <p:cNvSpPr/>
          <p:nvPr/>
        </p:nvSpPr>
        <p:spPr>
          <a:xfrm>
            <a:off x="6992565" y="4576776"/>
            <a:ext cx="1431433" cy="243398"/>
          </a:xfrm>
          <a:prstGeom prst="rect">
            <a:avLst/>
          </a:prstGeom>
          <a:solidFill>
            <a:srgbClr val="FFFD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Vocabulary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B691D-3133-E56A-EE48-07DF3A755055}"/>
              </a:ext>
            </a:extLst>
          </p:cNvPr>
          <p:cNvSpPr/>
          <p:nvPr/>
        </p:nvSpPr>
        <p:spPr>
          <a:xfrm>
            <a:off x="648030" y="1396646"/>
            <a:ext cx="1431433" cy="879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Clean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Corrected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Lemmatized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Tokens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E4C59-0A59-7E9B-20B5-D7492F568449}"/>
              </a:ext>
            </a:extLst>
          </p:cNvPr>
          <p:cNvSpPr/>
          <p:nvPr/>
        </p:nvSpPr>
        <p:spPr>
          <a:xfrm>
            <a:off x="2597363" y="1396646"/>
            <a:ext cx="1431433" cy="482029"/>
          </a:xfrm>
          <a:prstGeom prst="rect">
            <a:avLst/>
          </a:prstGeom>
          <a:solidFill>
            <a:srgbClr val="F6CB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Count Vector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2D1113-039D-FF8C-96F0-454F41179153}"/>
              </a:ext>
            </a:extLst>
          </p:cNvPr>
          <p:cNvSpPr/>
          <p:nvPr/>
        </p:nvSpPr>
        <p:spPr>
          <a:xfrm>
            <a:off x="2597363" y="2376351"/>
            <a:ext cx="1431433" cy="482029"/>
          </a:xfrm>
          <a:prstGeom prst="rect">
            <a:avLst/>
          </a:prstGeom>
          <a:solidFill>
            <a:srgbClr val="F6CB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TF-IDF 1/2 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D2B37E-15C6-3E6D-5167-E519ED2AA70A}"/>
              </a:ext>
            </a:extLst>
          </p:cNvPr>
          <p:cNvSpPr/>
          <p:nvPr/>
        </p:nvSpPr>
        <p:spPr>
          <a:xfrm>
            <a:off x="2597362" y="3356056"/>
            <a:ext cx="1431433" cy="482029"/>
          </a:xfrm>
          <a:prstGeom prst="rect">
            <a:avLst/>
          </a:prstGeom>
          <a:solidFill>
            <a:srgbClr val="F6CB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Word2Vec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E277DA-C162-2AF6-DF15-05D3FBF86424}"/>
              </a:ext>
            </a:extLst>
          </p:cNvPr>
          <p:cNvSpPr/>
          <p:nvPr/>
        </p:nvSpPr>
        <p:spPr>
          <a:xfrm>
            <a:off x="2597362" y="4335760"/>
            <a:ext cx="1431433" cy="482029"/>
          </a:xfrm>
          <a:prstGeom prst="rect">
            <a:avLst/>
          </a:prstGeom>
          <a:solidFill>
            <a:srgbClr val="F6CB7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GLOVE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A4AE3-3D1F-883A-2FFF-C786F0A850C8}"/>
              </a:ext>
            </a:extLst>
          </p:cNvPr>
          <p:cNvSpPr/>
          <p:nvPr/>
        </p:nvSpPr>
        <p:spPr>
          <a:xfrm>
            <a:off x="4546699" y="1396647"/>
            <a:ext cx="1431433" cy="482028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1ED019-D39A-9CD1-8D5E-51588630A769}"/>
              </a:ext>
            </a:extLst>
          </p:cNvPr>
          <p:cNvSpPr/>
          <p:nvPr/>
        </p:nvSpPr>
        <p:spPr>
          <a:xfrm>
            <a:off x="4546699" y="3356055"/>
            <a:ext cx="1431433" cy="482029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bg1"/>
                </a:solidFill>
              </a:rPr>
              <a:t>XGBoost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89B0F-57EE-AB56-379A-10B813CFBE68}"/>
              </a:ext>
            </a:extLst>
          </p:cNvPr>
          <p:cNvSpPr/>
          <p:nvPr/>
        </p:nvSpPr>
        <p:spPr>
          <a:xfrm>
            <a:off x="4546698" y="4335760"/>
            <a:ext cx="1431433" cy="482029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SVM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1B367D-8E36-157A-1942-BC02FC0D90FB}"/>
              </a:ext>
            </a:extLst>
          </p:cNvPr>
          <p:cNvSpPr/>
          <p:nvPr/>
        </p:nvSpPr>
        <p:spPr>
          <a:xfrm>
            <a:off x="4546699" y="2376351"/>
            <a:ext cx="1431433" cy="482028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Random Forest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ABD96E-3CB3-9ED2-2E96-B5E018F33F71}"/>
              </a:ext>
            </a:extLst>
          </p:cNvPr>
          <p:cNvSpPr/>
          <p:nvPr/>
        </p:nvSpPr>
        <p:spPr>
          <a:xfrm>
            <a:off x="6013300" y="1396646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134174-ABEF-18B3-5709-7ACF7BF12E1A}"/>
              </a:ext>
            </a:extLst>
          </p:cNvPr>
          <p:cNvSpPr/>
          <p:nvPr/>
        </p:nvSpPr>
        <p:spPr>
          <a:xfrm>
            <a:off x="6091848" y="1396646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8BC49E-3BFF-20D8-8069-D8B1280004B1}"/>
              </a:ext>
            </a:extLst>
          </p:cNvPr>
          <p:cNvSpPr/>
          <p:nvPr/>
        </p:nvSpPr>
        <p:spPr>
          <a:xfrm>
            <a:off x="6170396" y="1396646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0F7505-2560-29B9-E2B3-FF996D35E6FB}"/>
              </a:ext>
            </a:extLst>
          </p:cNvPr>
          <p:cNvSpPr/>
          <p:nvPr/>
        </p:nvSpPr>
        <p:spPr>
          <a:xfrm>
            <a:off x="6248944" y="1396646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2B83F0-9404-A538-EC35-86954410809E}"/>
              </a:ext>
            </a:extLst>
          </p:cNvPr>
          <p:cNvSpPr/>
          <p:nvPr/>
        </p:nvSpPr>
        <p:spPr>
          <a:xfrm>
            <a:off x="6327493" y="1396646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87D517-C844-2CB6-DC18-DD823F567954}"/>
              </a:ext>
            </a:extLst>
          </p:cNvPr>
          <p:cNvSpPr/>
          <p:nvPr/>
        </p:nvSpPr>
        <p:spPr>
          <a:xfrm>
            <a:off x="6013300" y="2376351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2468FF-6B87-7B0A-16CF-220C4043F8FD}"/>
              </a:ext>
            </a:extLst>
          </p:cNvPr>
          <p:cNvSpPr/>
          <p:nvPr/>
        </p:nvSpPr>
        <p:spPr>
          <a:xfrm>
            <a:off x="6091848" y="2376351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E1F113-BBFB-61F5-C1CC-1043A4906010}"/>
              </a:ext>
            </a:extLst>
          </p:cNvPr>
          <p:cNvSpPr/>
          <p:nvPr/>
        </p:nvSpPr>
        <p:spPr>
          <a:xfrm>
            <a:off x="6170396" y="2376351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B9102F-E8A3-EF54-FCE1-1FCFDC04559D}"/>
              </a:ext>
            </a:extLst>
          </p:cNvPr>
          <p:cNvSpPr/>
          <p:nvPr/>
        </p:nvSpPr>
        <p:spPr>
          <a:xfrm>
            <a:off x="6248944" y="2376351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2B4309-4C3E-4A09-C295-A9AB35011B64}"/>
              </a:ext>
            </a:extLst>
          </p:cNvPr>
          <p:cNvSpPr/>
          <p:nvPr/>
        </p:nvSpPr>
        <p:spPr>
          <a:xfrm>
            <a:off x="6327493" y="2376351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F3863C-94A3-E2C6-5271-DE3BB05F7C24}"/>
              </a:ext>
            </a:extLst>
          </p:cNvPr>
          <p:cNvSpPr/>
          <p:nvPr/>
        </p:nvSpPr>
        <p:spPr>
          <a:xfrm>
            <a:off x="6013300" y="3356055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6ACB05-82F1-76D3-FAB9-8EDF59F7E4BD}"/>
              </a:ext>
            </a:extLst>
          </p:cNvPr>
          <p:cNvSpPr/>
          <p:nvPr/>
        </p:nvSpPr>
        <p:spPr>
          <a:xfrm>
            <a:off x="6091848" y="3356055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E949A5-B876-A15E-F2AD-BFAEFDFF2986}"/>
              </a:ext>
            </a:extLst>
          </p:cNvPr>
          <p:cNvSpPr/>
          <p:nvPr/>
        </p:nvSpPr>
        <p:spPr>
          <a:xfrm>
            <a:off x="6170396" y="3356055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CF2C80-6453-7BCC-D300-E2DB82BC814F}"/>
              </a:ext>
            </a:extLst>
          </p:cNvPr>
          <p:cNvSpPr/>
          <p:nvPr/>
        </p:nvSpPr>
        <p:spPr>
          <a:xfrm>
            <a:off x="6248944" y="3356055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D4F842-0A7F-C6A2-8D5D-7FE824C087A0}"/>
              </a:ext>
            </a:extLst>
          </p:cNvPr>
          <p:cNvSpPr/>
          <p:nvPr/>
        </p:nvSpPr>
        <p:spPr>
          <a:xfrm>
            <a:off x="6327493" y="3356055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3D5707-375B-4396-A31A-7A9F15B498A6}"/>
              </a:ext>
            </a:extLst>
          </p:cNvPr>
          <p:cNvSpPr/>
          <p:nvPr/>
        </p:nvSpPr>
        <p:spPr>
          <a:xfrm>
            <a:off x="6013300" y="4335760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5E4D79-D44E-0CB5-B0C7-AD5D3548A4FE}"/>
              </a:ext>
            </a:extLst>
          </p:cNvPr>
          <p:cNvSpPr/>
          <p:nvPr/>
        </p:nvSpPr>
        <p:spPr>
          <a:xfrm>
            <a:off x="6091848" y="4335760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F8EB56-4408-1B28-6612-CF4721FF09C3}"/>
              </a:ext>
            </a:extLst>
          </p:cNvPr>
          <p:cNvSpPr/>
          <p:nvPr/>
        </p:nvSpPr>
        <p:spPr>
          <a:xfrm>
            <a:off x="6170396" y="4335760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F5C191-8318-F79B-4DA8-364E26B880EF}"/>
              </a:ext>
            </a:extLst>
          </p:cNvPr>
          <p:cNvSpPr/>
          <p:nvPr/>
        </p:nvSpPr>
        <p:spPr>
          <a:xfrm>
            <a:off x="6248944" y="4335760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6CC21F-7335-154B-D47F-4ECDBE59C2C1}"/>
              </a:ext>
            </a:extLst>
          </p:cNvPr>
          <p:cNvSpPr/>
          <p:nvPr/>
        </p:nvSpPr>
        <p:spPr>
          <a:xfrm>
            <a:off x="6327493" y="4335760"/>
            <a:ext cx="55831" cy="48202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89B3EF-AE2A-CA75-F820-8148EA8F30A5}"/>
              </a:ext>
            </a:extLst>
          </p:cNvPr>
          <p:cNvSpPr txBox="1"/>
          <p:nvPr/>
        </p:nvSpPr>
        <p:spPr>
          <a:xfrm>
            <a:off x="5786178" y="1076380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solidFill>
                  <a:srgbClr val="EBEBEB"/>
                </a:solidFill>
                <a:latin typeface="Raleway" pitchFamily="2" charset="77"/>
              </a:rPr>
              <a:t>5-Fold CV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5E408C9-052F-57D3-F05F-A02E6EFDCF56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4028796" y="1637661"/>
            <a:ext cx="517903" cy="9797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C90342E-06F8-A259-095B-15BE71BC2BA0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4028796" y="1637661"/>
            <a:ext cx="517903" cy="19594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5BF3E7-472E-527F-8911-8213BFA5A83A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4028796" y="1637661"/>
            <a:ext cx="517902" cy="293911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A012F7F-72B9-F978-4194-4BFCA21BF74C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4028796" y="1637661"/>
            <a:ext cx="51790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9FC5941-F2F2-5966-05DE-C8535F5EA55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079463" y="1637661"/>
            <a:ext cx="517900" cy="1986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82D9D6-4BF2-4E8B-9845-C6F6892B034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079463" y="1836359"/>
            <a:ext cx="517900" cy="7810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0252F7E-846C-AEC6-2618-C8384874A6C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079463" y="1836359"/>
            <a:ext cx="517899" cy="17607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35B92B6-C0C0-1728-1836-C8C1E3F780D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079463" y="1836359"/>
            <a:ext cx="517899" cy="274041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263C587-AB87-97DE-D6C6-3256D3D04528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 flipV="1">
            <a:off x="6383324" y="1518346"/>
            <a:ext cx="609243" cy="11931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FA88272-34F9-BA7A-3E74-CEACD2A40737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>
            <a:off x="6383324" y="1637660"/>
            <a:ext cx="609243" cy="5167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CE9717-2C05-EB0B-5FD0-8A2B8E7398D6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6383324" y="1637660"/>
            <a:ext cx="609242" cy="115273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75C3213-A01C-139E-4B93-D487AC3DE7E6}"/>
              </a:ext>
            </a:extLst>
          </p:cNvPr>
          <p:cNvCxnSpPr>
            <a:cxnSpLocks/>
            <a:stCxn id="29" idx="3"/>
            <a:endCxn id="6" idx="1"/>
          </p:cNvCxnSpPr>
          <p:nvPr/>
        </p:nvCxnSpPr>
        <p:spPr>
          <a:xfrm>
            <a:off x="6383324" y="1637660"/>
            <a:ext cx="609242" cy="17887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71DF6D6-8238-D11B-38EF-398E4D3EA72B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>
            <a:off x="6383324" y="1637660"/>
            <a:ext cx="609242" cy="24247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C52D3DE-F4F5-62B1-DC82-E26AD9B6A6B7}"/>
              </a:ext>
            </a:extLst>
          </p:cNvPr>
          <p:cNvCxnSpPr>
            <a:cxnSpLocks/>
            <a:stCxn id="29" idx="3"/>
            <a:endCxn id="8" idx="1"/>
          </p:cNvCxnSpPr>
          <p:nvPr/>
        </p:nvCxnSpPr>
        <p:spPr>
          <a:xfrm>
            <a:off x="6383324" y="1637660"/>
            <a:ext cx="609241" cy="306081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7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C2C0-B946-79A5-2A99-F8DE08C1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258759"/>
            <a:ext cx="7704000" cy="57270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Business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A9812-43B7-E8FE-4A83-E4ACCD48B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33" y="1244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F8F898-9CCA-0794-7E4D-B30B8942D087}"/>
              </a:ext>
            </a:extLst>
          </p:cNvPr>
          <p:cNvSpPr txBox="1"/>
          <p:nvPr/>
        </p:nvSpPr>
        <p:spPr>
          <a:xfrm>
            <a:off x="4741333" y="1908837"/>
            <a:ext cx="37788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ELLs refer to students who face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difficulty communicating effectively and learning in English </a:t>
            </a: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>
                <a:solidFill>
                  <a:schemeClr val="accent1"/>
                </a:solidFill>
                <a:latin typeface="+mn-lt"/>
              </a:rPr>
              <a:t>ELLs belong</a:t>
            </a: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 to households and backgrounds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where English is not the primary language</a:t>
            </a: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. </a:t>
            </a: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Due to this, they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need special or adjusted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nstruction to improve their language skills </a:t>
            </a: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and academic performance.</a:t>
            </a:r>
          </a:p>
          <a:p>
            <a:pPr algn="l"/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4B8586-3099-E515-86DD-B6BE69540B2F}"/>
              </a:ext>
            </a:extLst>
          </p:cNvPr>
          <p:cNvSpPr txBox="1"/>
          <p:nvPr/>
        </p:nvSpPr>
        <p:spPr>
          <a:xfrm>
            <a:off x="4999337" y="1502803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Who is an ELL?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BC7E4E-0C1F-69BF-95E7-992701D12E80}"/>
              </a:ext>
            </a:extLst>
          </p:cNvPr>
          <p:cNvSpPr txBox="1"/>
          <p:nvPr/>
        </p:nvSpPr>
        <p:spPr>
          <a:xfrm>
            <a:off x="462337" y="1479480"/>
            <a:ext cx="33288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>
                <a:solidFill>
                  <a:schemeClr val="accent1"/>
                </a:solidFill>
                <a:effectLst/>
                <a:latin typeface="Raleway" pitchFamily="2" charset="77"/>
              </a:rPr>
              <a:t>Problem Statement</a:t>
            </a:r>
          </a:p>
          <a:p>
            <a:pPr algn="l"/>
            <a:endParaRPr lang="en-US" b="1" i="0">
              <a:solidFill>
                <a:schemeClr val="accent1"/>
              </a:solidFill>
              <a:effectLst/>
              <a:latin typeface="+mn-lt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The objective is to evaluate the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English language proficiency of 8th-12th grade students </a:t>
            </a:r>
            <a:r>
              <a:rPr lang="en-US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by analyzing their essay dataset.</a:t>
            </a: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endParaRPr lang="en-US" b="0" i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To enhance the support for ELLs, a model will be developed using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Data Mining techniques</a:t>
            </a:r>
            <a:endParaRPr lang="en-US" b="0" i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endParaRPr lang="en-US" b="0" i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This model can help reduce the </a:t>
            </a:r>
            <a:r>
              <a:rPr lang="en-US" b="0" i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grading burden for teachers and provide better feedback to students </a:t>
            </a:r>
            <a:r>
              <a:rPr lang="en-US" b="0" i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on their essays.</a:t>
            </a:r>
          </a:p>
          <a:p>
            <a:pPr marL="285750" indent="-285750" algn="l">
              <a:buFont typeface="Wingdings" pitchFamily="2" charset="2"/>
              <a:buChar char="v"/>
            </a:pPr>
            <a:endParaRPr lang="en-US">
              <a:solidFill>
                <a:schemeClr val="accent1"/>
              </a:solidFill>
              <a:latin typeface="+mn-lt"/>
            </a:endParaRPr>
          </a:p>
          <a:p>
            <a:pPr marL="285750" indent="-285750" algn="l">
              <a:buFont typeface="Wingdings" pitchFamily="2" charset="2"/>
              <a:buChar char="v"/>
            </a:pPr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pPr algn="l"/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accent1"/>
              </a:solidFill>
              <a:latin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4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B5B01A-CE14-A8B6-A655-80E169E7AAAA}"/>
              </a:ext>
            </a:extLst>
          </p:cNvPr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7" y="2058691"/>
            <a:ext cx="2450896" cy="2117161"/>
          </a:xfrm>
        </p:spPr>
        <p:txBody>
          <a:bodyPr/>
          <a:lstStyle/>
          <a:p>
            <a:r>
              <a:rPr lang="en-US" sz="2400" b="1">
                <a:solidFill>
                  <a:schemeClr val="bg1"/>
                </a:solidFill>
              </a:rPr>
              <a:t>Modeling Results</a:t>
            </a:r>
            <a:br>
              <a:rPr lang="en-US" sz="2400" b="1"/>
            </a:br>
            <a:br>
              <a:rPr lang="en-US" sz="2400" b="1"/>
            </a:br>
            <a:r>
              <a:rPr lang="en-US" sz="1600" b="1">
                <a:solidFill>
                  <a:schemeClr val="bg1"/>
                </a:solidFill>
              </a:rPr>
              <a:t>Some measures are more difficult to model than the others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E05CB46-26DA-BE47-C0B2-41C867AB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2" y="-1"/>
            <a:ext cx="6247561" cy="5039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C3C4BA-F0F9-D668-11E2-3EB68BCB4439}"/>
              </a:ext>
            </a:extLst>
          </p:cNvPr>
          <p:cNvSpPr/>
          <p:nvPr/>
        </p:nvSpPr>
        <p:spPr>
          <a:xfrm>
            <a:off x="3017520" y="3593592"/>
            <a:ext cx="2825496" cy="582260"/>
          </a:xfrm>
          <a:prstGeom prst="rect">
            <a:avLst/>
          </a:prstGeom>
          <a:solidFill>
            <a:srgbClr val="FF7E7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D9C8B-0FD4-7FC2-756B-4FCF1FE7CD6C}"/>
              </a:ext>
            </a:extLst>
          </p:cNvPr>
          <p:cNvSpPr/>
          <p:nvPr/>
        </p:nvSpPr>
        <p:spPr>
          <a:xfrm>
            <a:off x="3017520" y="2826141"/>
            <a:ext cx="2825496" cy="582260"/>
          </a:xfrm>
          <a:prstGeom prst="rect">
            <a:avLst/>
          </a:prstGeom>
          <a:solidFill>
            <a:schemeClr val="tx2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4DF-924F-7CD3-BB04-4E53B331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2" y="684396"/>
            <a:ext cx="7704000" cy="572700"/>
          </a:xfrm>
        </p:spPr>
        <p:txBody>
          <a:bodyPr/>
          <a:lstStyle/>
          <a:p>
            <a:r>
              <a:rPr lang="en-US" sz="3600" b="1">
                <a:solidFill>
                  <a:schemeClr val="accent6"/>
                </a:solidFill>
              </a:rPr>
              <a:t>Modeling Results</a:t>
            </a:r>
            <a:endParaRPr lang="en-US">
              <a:solidFill>
                <a:schemeClr val="accent6"/>
              </a:solidFill>
            </a:endParaRPr>
          </a:p>
        </p:txBody>
      </p:sp>
      <p:graphicFrame>
        <p:nvGraphicFramePr>
          <p:cNvPr id="11" name="Google Shape;174;p26">
            <a:extLst>
              <a:ext uri="{FF2B5EF4-FFF2-40B4-BE49-F238E27FC236}">
                <a16:creationId xmlns:a16="http://schemas.microsoft.com/office/drawing/2014/main" id="{97CCEC5E-A577-3554-33EB-ABAE9B056A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292734"/>
              </p:ext>
            </p:extLst>
          </p:nvPr>
        </p:nvGraphicFramePr>
        <p:xfrm>
          <a:off x="332962" y="1753295"/>
          <a:ext cx="8238632" cy="2530675"/>
        </p:xfrm>
        <a:graphic>
          <a:graphicData uri="http://schemas.openxmlformats.org/drawingml/2006/table">
            <a:tbl>
              <a:tblPr>
                <a:noFill/>
                <a:tableStyleId>{AC3E1CA7-73DB-4043-8E2B-3CF0D68769BB}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198">
                  <a:extLst>
                    <a:ext uri="{9D8B030D-6E8A-4147-A177-3AD203B41FA5}">
                      <a16:colId xmlns:a16="http://schemas.microsoft.com/office/drawing/2014/main" val="2220646208"/>
                    </a:ext>
                  </a:extLst>
                </a:gridCol>
                <a:gridCol w="2104512">
                  <a:extLst>
                    <a:ext uri="{9D8B030D-6E8A-4147-A177-3AD203B41FA5}">
                      <a16:colId xmlns:a16="http://schemas.microsoft.com/office/drawing/2014/main" val="1544317897"/>
                    </a:ext>
                  </a:extLst>
                </a:gridCol>
                <a:gridCol w="1512744">
                  <a:extLst>
                    <a:ext uri="{9D8B030D-6E8A-4147-A177-3AD203B41FA5}">
                      <a16:colId xmlns:a16="http://schemas.microsoft.com/office/drawing/2014/main" val="357301808"/>
                    </a:ext>
                  </a:extLst>
                </a:gridCol>
                <a:gridCol w="1591108">
                  <a:extLst>
                    <a:ext uri="{9D8B030D-6E8A-4147-A177-3AD203B41FA5}">
                      <a16:colId xmlns:a16="http://schemas.microsoft.com/office/drawing/2014/main" val="1629483786"/>
                    </a:ext>
                  </a:extLst>
                </a:gridCol>
                <a:gridCol w="1334790">
                  <a:extLst>
                    <a:ext uri="{9D8B030D-6E8A-4147-A177-3AD203B41FA5}">
                      <a16:colId xmlns:a16="http://schemas.microsoft.com/office/drawing/2014/main" val="2435996224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solidFill>
                            <a:schemeClr val="accent6"/>
                          </a:solidFill>
                          <a:effectLst/>
                        </a:rPr>
                        <a:t>Target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solidFill>
                            <a:schemeClr val="accent6"/>
                          </a:solidFill>
                          <a:effectLst/>
                        </a:rPr>
                        <a:t>Embedding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solidFill>
                            <a:schemeClr val="accent6"/>
                          </a:solidFill>
                          <a:effectLst/>
                        </a:rPr>
                        <a:t>          Model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b="1">
                          <a:solidFill>
                            <a:schemeClr val="accent6"/>
                          </a:solidFill>
                          <a:effectLst/>
                        </a:rPr>
                        <a:t>RMSE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400" b="1" i="0" u="none" strike="noStrike" cap="none">
                          <a:solidFill>
                            <a:schemeClr val="accent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MAE</a:t>
                      </a:r>
                    </a:p>
                  </a:txBody>
                  <a:tcPr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Cohesion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err="1">
                          <a:solidFill>
                            <a:schemeClr val="accent6"/>
                          </a:solidFill>
                          <a:effectLst/>
                        </a:rPr>
                        <a:t>CountVectorizer</a:t>
                      </a:r>
                      <a:endParaRPr lang="en-IN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0.58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768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Conventions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IN" sz="1400" b="0" i="0" u="none" strike="noStrike" noProof="0" err="1">
                          <a:solidFill>
                            <a:schemeClr val="accent6"/>
                          </a:solidFill>
                          <a:effectLst/>
                          <a:latin typeface="Arial"/>
                        </a:rPr>
                        <a:t>CountVectorizer</a:t>
                      </a:r>
                      <a:endParaRPr lang="en-IN" err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0.56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Grammar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err="1">
                          <a:solidFill>
                            <a:schemeClr val="accent6"/>
                          </a:solidFill>
                          <a:effectLst/>
                        </a:rPr>
                        <a:t>CountVectorizer</a:t>
                      </a:r>
                      <a:endParaRPr lang="en-IN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0.62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Phraseology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Word2Vec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SVM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0.57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Syntax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err="1">
                          <a:solidFill>
                            <a:schemeClr val="accent6"/>
                          </a:solidFill>
                          <a:effectLst/>
                        </a:rPr>
                        <a:t>CountVectorizer</a:t>
                      </a:r>
                      <a:endParaRPr lang="en-IN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0.55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algn="r" fontAlgn="ctr"/>
                      <a:endParaRPr lang="en-IN" b="1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Vocabulary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Glove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SVM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>
                          <a:solidFill>
                            <a:schemeClr val="accent6"/>
                          </a:solidFill>
                          <a:effectLst/>
                        </a:rPr>
                        <a:t>0.39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8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606925" y="1673226"/>
            <a:ext cx="61623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tx1"/>
                </a:solidFill>
              </a:rPr>
              <a:t>Results and </a:t>
            </a:r>
            <a:br>
              <a:rPr lang="en" sz="4800">
                <a:solidFill>
                  <a:schemeClr val="tx1"/>
                </a:solidFill>
              </a:rPr>
            </a:br>
            <a:r>
              <a:rPr lang="en" sz="4800">
                <a:solidFill>
                  <a:schemeClr val="tx1"/>
                </a:solidFill>
              </a:rPr>
              <a:t>Recommendations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47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14F66-3608-4E70-8AE4-9B546A45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2" y="327780"/>
            <a:ext cx="7704000" cy="572700"/>
          </a:xfrm>
        </p:spPr>
        <p:txBody>
          <a:bodyPr/>
          <a:lstStyle/>
          <a:p>
            <a:r>
              <a:rPr lang="en-US" sz="3600" b="1">
                <a:solidFill>
                  <a:schemeClr val="accent6"/>
                </a:solidFill>
              </a:rPr>
              <a:t>Results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71C73-BC2A-D331-86B2-52076A93A171}"/>
              </a:ext>
            </a:extLst>
          </p:cNvPr>
          <p:cNvSpPr txBox="1"/>
          <p:nvPr/>
        </p:nvSpPr>
        <p:spPr>
          <a:xfrm>
            <a:off x="369538" y="1060704"/>
            <a:ext cx="843613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Raleway"/>
              </a:rPr>
              <a:t>We built an interactive app</a:t>
            </a:r>
          </a:p>
          <a:p>
            <a:endParaRPr lang="en-US" sz="1600">
              <a:solidFill>
                <a:schemeClr val="tx1"/>
              </a:solidFill>
              <a:latin typeface="Raleway" pitchFamily="2" charset="77"/>
            </a:endParaRP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Raleway"/>
              </a:rPr>
              <a:t>This tool can be used by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Raleway"/>
              </a:rPr>
              <a:t>graders and students both </a:t>
            </a:r>
            <a:r>
              <a:rPr lang="en-US" sz="1600">
                <a:solidFill>
                  <a:schemeClr val="tx1"/>
                </a:solidFill>
                <a:latin typeface="Raleway"/>
              </a:rPr>
              <a:t>to analyze their essay submissions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Raleway"/>
              </a:rPr>
              <a:t>The tool is powered by the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Raleway"/>
              </a:rPr>
              <a:t>Random Forest Model </a:t>
            </a:r>
            <a:r>
              <a:rPr lang="en-US" sz="1600">
                <a:solidFill>
                  <a:schemeClr val="tx1"/>
                </a:solidFill>
                <a:latin typeface="Raleway"/>
              </a:rPr>
              <a:t>we obtained from our training data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Raleway"/>
              </a:rPr>
              <a:t>Given this tool is built for ELLs, it provides many learning features that can help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Raleway"/>
              </a:rPr>
              <a:t>them improve their writing </a:t>
            </a:r>
            <a:endParaRPr lang="en-US" sz="1600">
              <a:solidFill>
                <a:schemeClr val="tx2">
                  <a:lumMod val="75000"/>
                </a:schemeClr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27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C113A8B-3661-CAD9-2D73-2059E171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/>
              <a:t>App UI</a:t>
            </a: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0EE570-66CC-A4A0-E253-1A31C642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9" y="1286377"/>
            <a:ext cx="7055426" cy="232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9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5382331-B895-162C-C0D9-E0E33DCD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/>
              <a:t>App UI (contd.)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08AA6E-295D-ADE5-C5DD-24CAA322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41" y="1177183"/>
            <a:ext cx="4613563" cy="3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AE0B-5EC9-7154-5A89-F5D9992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E682EFA5-FF31-6025-5C8E-21630AE5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97" y="1183126"/>
            <a:ext cx="6550051" cy="33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91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774604" y="1684210"/>
            <a:ext cx="559479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tx1"/>
                </a:solidFill>
              </a:rPr>
              <a:t>Thank you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14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 idx="4294967295"/>
          </p:nvPr>
        </p:nvSpPr>
        <p:spPr>
          <a:xfrm>
            <a:off x="294795" y="282878"/>
            <a:ext cx="7704138" cy="57308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Market Size</a:t>
            </a:r>
          </a:p>
        </p:txBody>
      </p:sp>
      <p:sp>
        <p:nvSpPr>
          <p:cNvPr id="407" name="Google Shape;407;p42"/>
          <p:cNvSpPr txBox="1"/>
          <p:nvPr/>
        </p:nvSpPr>
        <p:spPr>
          <a:xfrm>
            <a:off x="3264713" y="3702886"/>
            <a:ext cx="32037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English Language </a:t>
            </a:r>
          </a:p>
          <a:p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Learners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5752803" y="1365817"/>
            <a:ext cx="3249300" cy="32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4426D-B846-0E4F-4910-C7C80AE7D0AD}"/>
              </a:ext>
            </a:extLst>
          </p:cNvPr>
          <p:cNvGrpSpPr/>
          <p:nvPr/>
        </p:nvGrpSpPr>
        <p:grpSpPr>
          <a:xfrm>
            <a:off x="6037221" y="1298374"/>
            <a:ext cx="2695200" cy="3267150"/>
            <a:chOff x="5703132" y="1338419"/>
            <a:chExt cx="2695200" cy="3267150"/>
          </a:xfrm>
        </p:grpSpPr>
        <p:sp>
          <p:nvSpPr>
            <p:cNvPr id="397" name="Google Shape;397;p42"/>
            <p:cNvSpPr/>
            <p:nvPr/>
          </p:nvSpPr>
          <p:spPr>
            <a:xfrm>
              <a:off x="5703132" y="1910369"/>
              <a:ext cx="2695200" cy="269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6235782" y="2809619"/>
              <a:ext cx="1629900" cy="162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2"/>
            <p:cNvSpPr txBox="1"/>
            <p:nvPr/>
          </p:nvSpPr>
          <p:spPr>
            <a:xfrm>
              <a:off x="6392680" y="1338419"/>
              <a:ext cx="1269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49.5M</a:t>
              </a:r>
              <a:endParaRPr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400" name="Google Shape;400;p42"/>
            <p:cNvSpPr txBox="1"/>
            <p:nvPr/>
          </p:nvSpPr>
          <p:spPr>
            <a:xfrm>
              <a:off x="6392680" y="2220544"/>
              <a:ext cx="1269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16.1M</a:t>
              </a:r>
              <a:endParaRPr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401" name="Google Shape;401;p42"/>
            <p:cNvSpPr txBox="1"/>
            <p:nvPr/>
          </p:nvSpPr>
          <p:spPr>
            <a:xfrm>
              <a:off x="6385368" y="3624569"/>
              <a:ext cx="1269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rPr>
                <a:t>5M</a:t>
              </a:r>
              <a:endParaRPr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</p:grpSp>
      <p:sp>
        <p:nvSpPr>
          <p:cNvPr id="402" name="Google Shape;402;p42"/>
          <p:cNvSpPr txBox="1"/>
          <p:nvPr/>
        </p:nvSpPr>
        <p:spPr>
          <a:xfrm>
            <a:off x="3605873" y="1536943"/>
            <a:ext cx="2429783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Total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Students</a:t>
            </a:r>
            <a:r>
              <a:rPr lang="en-US" sz="1800">
                <a:solidFill>
                  <a:schemeClr val="bg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K-12</a:t>
            </a:r>
            <a:endParaRPr sz="18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1857926" y="2274693"/>
            <a:ext cx="2189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3223399" y="3604890"/>
            <a:ext cx="2189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BFE4C-E010-D89B-2E50-677627EC9458}"/>
              </a:ext>
            </a:extLst>
          </p:cNvPr>
          <p:cNvCxnSpPr>
            <a:cxnSpLocks/>
          </p:cNvCxnSpPr>
          <p:nvPr/>
        </p:nvCxnSpPr>
        <p:spPr>
          <a:xfrm flipH="1">
            <a:off x="4990616" y="1930541"/>
            <a:ext cx="1355781" cy="0"/>
          </a:xfrm>
          <a:prstGeom prst="straightConnector1">
            <a:avLst/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D185DA-744E-8DE3-67FC-C2769C4D650F}"/>
              </a:ext>
            </a:extLst>
          </p:cNvPr>
          <p:cNvSpPr txBox="1"/>
          <p:nvPr/>
        </p:nvSpPr>
        <p:spPr>
          <a:xfrm>
            <a:off x="3677849" y="2605234"/>
            <a:ext cx="157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8-12</a:t>
            </a:r>
            <a:r>
              <a:rPr lang="en-US" sz="1800" baseline="300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</a:t>
            </a:r>
            <a:r>
              <a:rPr lang="en-US" sz="1800">
                <a:solidFill>
                  <a:schemeClr val="bg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1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Grade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6F1C2D-8163-424C-86AA-7BAB8B55208D}"/>
              </a:ext>
            </a:extLst>
          </p:cNvPr>
          <p:cNvCxnSpPr>
            <a:cxnSpLocks/>
          </p:cNvCxnSpPr>
          <p:nvPr/>
        </p:nvCxnSpPr>
        <p:spPr>
          <a:xfrm flipH="1">
            <a:off x="5345118" y="2769574"/>
            <a:ext cx="1345390" cy="0"/>
          </a:xfrm>
          <a:prstGeom prst="straightConnector1">
            <a:avLst/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49A75E-412C-7192-A4E8-5BDD7D68CB35}"/>
              </a:ext>
            </a:extLst>
          </p:cNvPr>
          <p:cNvCxnSpPr>
            <a:cxnSpLocks/>
          </p:cNvCxnSpPr>
          <p:nvPr/>
        </p:nvCxnSpPr>
        <p:spPr>
          <a:xfrm flipH="1">
            <a:off x="5499432" y="3943164"/>
            <a:ext cx="1374750" cy="13519"/>
          </a:xfrm>
          <a:prstGeom prst="straightConnector1">
            <a:avLst/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CB67AD-C7C9-3A24-0205-30DB24E36A5F}"/>
              </a:ext>
            </a:extLst>
          </p:cNvPr>
          <p:cNvSpPr txBox="1"/>
          <p:nvPr/>
        </p:nvSpPr>
        <p:spPr>
          <a:xfrm>
            <a:off x="131649" y="2219895"/>
            <a:ext cx="3009752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l">
              <a:buClr>
                <a:srgbClr val="66FF95"/>
              </a:buClr>
              <a:buFont typeface="Wingdings" pitchFamily="2" charset="2"/>
              <a:buChar char="§"/>
            </a:pP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ELL students are among the fastest growing student population group</a:t>
            </a:r>
          </a:p>
          <a:p>
            <a:pPr marL="285750" indent="-285750" algn="l">
              <a:buClr>
                <a:srgbClr val="66FF95"/>
              </a:buClr>
              <a:buFont typeface="Wingdings" pitchFamily="2" charset="2"/>
              <a:buChar char="§"/>
            </a:pPr>
            <a:endParaRPr lang="en-US" b="0" i="0">
              <a:solidFill>
                <a:schemeClr val="accent1"/>
              </a:solidFill>
              <a:effectLst/>
              <a:latin typeface="+mn-lt"/>
            </a:endParaRPr>
          </a:p>
          <a:p>
            <a:pPr marL="285750" indent="-285750" algn="l">
              <a:buClr>
                <a:srgbClr val="66FF95"/>
              </a:buClr>
              <a:buFont typeface="Wingdings" pitchFamily="2" charset="2"/>
              <a:buChar char="§"/>
            </a:pPr>
            <a:r>
              <a:rPr lang="en-US">
                <a:solidFill>
                  <a:schemeClr val="accent1"/>
                </a:solidFill>
                <a:latin typeface="+mn-lt"/>
              </a:rPr>
              <a:t>B</a:t>
            </a: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y 2025, </a:t>
            </a:r>
            <a:r>
              <a:rPr lang="en-US">
                <a:solidFill>
                  <a:schemeClr val="accent1"/>
                </a:solidFill>
                <a:latin typeface="+mn-lt"/>
              </a:rPr>
              <a:t>25% of public school</a:t>
            </a:r>
            <a:r>
              <a:rPr lang="en-US" b="0" i="0">
                <a:solidFill>
                  <a:schemeClr val="accent1"/>
                </a:solidFill>
                <a:effectLst/>
                <a:latin typeface="+mn-lt"/>
              </a:rPr>
              <a:t> students will be ELL students</a:t>
            </a:r>
          </a:p>
        </p:txBody>
      </p:sp>
    </p:spTree>
    <p:extLst>
      <p:ext uri="{BB962C8B-B14F-4D97-AF65-F5344CB8AC3E}">
        <p14:creationId xmlns:p14="http://schemas.microsoft.com/office/powerpoint/2010/main" val="270414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774604" y="1684210"/>
            <a:ext cx="559479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tx1"/>
                </a:solidFill>
              </a:rPr>
              <a:t>Data Pre-processing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97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40">
            <a:extLst>
              <a:ext uri="{FF2B5EF4-FFF2-40B4-BE49-F238E27FC236}">
                <a16:creationId xmlns:a16="http://schemas.microsoft.com/office/drawing/2014/main" id="{8653725F-3BA4-B73B-D16E-6EE320F236CE}"/>
              </a:ext>
            </a:extLst>
          </p:cNvPr>
          <p:cNvSpPr txBox="1"/>
          <p:nvPr/>
        </p:nvSpPr>
        <p:spPr>
          <a:xfrm flipH="1">
            <a:off x="299816" y="1633954"/>
            <a:ext cx="1812300" cy="8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</a:rPr>
              <a:t>Text Cleaning</a:t>
            </a:r>
          </a:p>
        </p:txBody>
      </p:sp>
      <p:sp>
        <p:nvSpPr>
          <p:cNvPr id="6" name="Google Shape;353;p40">
            <a:extLst>
              <a:ext uri="{FF2B5EF4-FFF2-40B4-BE49-F238E27FC236}">
                <a16:creationId xmlns:a16="http://schemas.microsoft.com/office/drawing/2014/main" id="{95F8BAF7-E43E-A4EA-AC67-FA1C1E1EDB70}"/>
              </a:ext>
            </a:extLst>
          </p:cNvPr>
          <p:cNvSpPr txBox="1"/>
          <p:nvPr/>
        </p:nvSpPr>
        <p:spPr>
          <a:xfrm flipH="1">
            <a:off x="229294" y="2367507"/>
            <a:ext cx="2276839" cy="243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Raleway"/>
                <a:sym typeface="Raleway"/>
              </a:rPr>
              <a:t>a. Apply contractions (</a:t>
            </a:r>
            <a:r>
              <a:rPr lang="en-US">
                <a:solidFill>
                  <a:schemeClr val="dk1"/>
                </a:solidFill>
                <a:latin typeface="Raleway"/>
                <a:sym typeface="Raleway"/>
              </a:rPr>
              <a:t>don't → do not</a:t>
            </a:r>
            <a:r>
              <a:rPr lang="en">
                <a:solidFill>
                  <a:schemeClr val="dk1"/>
                </a:solidFill>
                <a:latin typeface="Raleway"/>
                <a:sym typeface="Raleway"/>
              </a:rPr>
              <a:t>)</a:t>
            </a:r>
            <a:br>
              <a:rPr lang="en">
                <a:solidFill>
                  <a:schemeClr val="dk1"/>
                </a:solidFill>
                <a:latin typeface="Raleway"/>
                <a:sym typeface="Raleway"/>
              </a:rPr>
            </a:br>
            <a:endParaRPr lang="en-US"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sym typeface="Raleway"/>
              </a:rPr>
              <a:t>b. Cleaning:</a:t>
            </a:r>
            <a:endParaRPr lang="en">
              <a:solidFill>
                <a:schemeClr val="dk1"/>
              </a:solidFill>
              <a:latin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sym typeface="Raleway"/>
              </a:rPr>
              <a:t> - Lower text, Strip extra spaces, Tabs</a:t>
            </a:r>
            <a:r>
              <a:rPr lang="en">
                <a:solidFill>
                  <a:schemeClr val="dk1"/>
                </a:solidFill>
                <a:latin typeface="Raleway"/>
              </a:rPr>
              <a:t> </a:t>
            </a:r>
          </a:p>
          <a:p>
            <a:r>
              <a:rPr lang="en">
                <a:solidFill>
                  <a:schemeClr val="dk1"/>
                </a:solidFill>
                <a:latin typeface="Raleway"/>
              </a:rPr>
              <a:t> - Remove Stop words and Punctuation (and, the, for)</a:t>
            </a:r>
            <a:br>
              <a:rPr lang="en">
                <a:solidFill>
                  <a:schemeClr val="dk1"/>
                </a:solidFill>
                <a:latin typeface="Raleway"/>
              </a:rPr>
            </a:br>
            <a:endParaRPr lang="en"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  <a:latin typeface="Raleway"/>
              </a:rPr>
              <a:t>c. </a:t>
            </a:r>
            <a:r>
              <a:rPr lang="en">
                <a:solidFill>
                  <a:schemeClr val="dk1"/>
                </a:solidFill>
              </a:rPr>
              <a:t>Word Tokenization</a:t>
            </a:r>
            <a:endParaRPr lang="en">
              <a:solidFill>
                <a:schemeClr val="dk1"/>
              </a:solidFill>
              <a:latin typeface="Raleway"/>
            </a:endParaRPr>
          </a:p>
        </p:txBody>
      </p:sp>
      <p:sp>
        <p:nvSpPr>
          <p:cNvPr id="8" name="Google Shape;360;p40">
            <a:extLst>
              <a:ext uri="{FF2B5EF4-FFF2-40B4-BE49-F238E27FC236}">
                <a16:creationId xmlns:a16="http://schemas.microsoft.com/office/drawing/2014/main" id="{0E7A6C20-59D5-7CD2-CD72-4695D21D175B}"/>
              </a:ext>
            </a:extLst>
          </p:cNvPr>
          <p:cNvSpPr txBox="1"/>
          <p:nvPr/>
        </p:nvSpPr>
        <p:spPr>
          <a:xfrm>
            <a:off x="550459" y="1060363"/>
            <a:ext cx="1319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7FF9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5000">
              <a:solidFill>
                <a:srgbClr val="67FF9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" name="Google Shape;352;p40">
            <a:extLst>
              <a:ext uri="{FF2B5EF4-FFF2-40B4-BE49-F238E27FC236}">
                <a16:creationId xmlns:a16="http://schemas.microsoft.com/office/drawing/2014/main" id="{74A2889B-4BD3-C2DC-EE69-2136BB19A58B}"/>
              </a:ext>
            </a:extLst>
          </p:cNvPr>
          <p:cNvSpPr txBox="1"/>
          <p:nvPr/>
        </p:nvSpPr>
        <p:spPr>
          <a:xfrm flipH="1">
            <a:off x="2450038" y="1633954"/>
            <a:ext cx="1982568" cy="8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Raleway ExtraBold"/>
                <a:sym typeface="Raleway ExtraBold"/>
              </a:rPr>
              <a:t>Lemmatize &amp; POS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Google Shape;353;p40">
            <a:extLst>
              <a:ext uri="{FF2B5EF4-FFF2-40B4-BE49-F238E27FC236}">
                <a16:creationId xmlns:a16="http://schemas.microsoft.com/office/drawing/2014/main" id="{C7633133-56D7-0F15-39E8-FFC94FC8AFE7}"/>
              </a:ext>
            </a:extLst>
          </p:cNvPr>
          <p:cNvSpPr txBox="1"/>
          <p:nvPr/>
        </p:nvSpPr>
        <p:spPr>
          <a:xfrm flipH="1">
            <a:off x="2548395" y="2354292"/>
            <a:ext cx="1982567" cy="217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a. Part of Speech Identification:</a:t>
            </a: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- Adverb</a:t>
            </a: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- Noun</a:t>
            </a: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- Verb</a:t>
            </a: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- Adjective </a:t>
            </a:r>
            <a:b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lang="en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b. Lemmatization (Studying </a:t>
            </a:r>
            <a:r>
              <a:rPr lang="en-US">
                <a:solidFill>
                  <a:schemeClr val="dk1"/>
                </a:solidFill>
                <a:latin typeface="Raleway"/>
                <a:sym typeface="Raleway"/>
              </a:rPr>
              <a:t>→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 Study)</a:t>
            </a:r>
          </a:p>
          <a:p>
            <a:endParaRPr lang="en">
              <a:solidFill>
                <a:schemeClr val="dk1"/>
              </a:solidFill>
              <a:latin typeface="Raleway"/>
              <a:ea typeface="Raleway"/>
            </a:endParaRPr>
          </a:p>
        </p:txBody>
      </p:sp>
      <p:sp>
        <p:nvSpPr>
          <p:cNvPr id="11" name="Google Shape;360;p40">
            <a:extLst>
              <a:ext uri="{FF2B5EF4-FFF2-40B4-BE49-F238E27FC236}">
                <a16:creationId xmlns:a16="http://schemas.microsoft.com/office/drawing/2014/main" id="{541557C6-0D36-676C-19F8-0F79A71BB740}"/>
              </a:ext>
            </a:extLst>
          </p:cNvPr>
          <p:cNvSpPr txBox="1"/>
          <p:nvPr/>
        </p:nvSpPr>
        <p:spPr>
          <a:xfrm>
            <a:off x="2781472" y="1058443"/>
            <a:ext cx="1319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7FF9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5000">
              <a:solidFill>
                <a:srgbClr val="67FF9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23B84A-A098-9EF8-453D-99939D62CBB5}"/>
              </a:ext>
            </a:extLst>
          </p:cNvPr>
          <p:cNvSpPr txBox="1">
            <a:spLocks/>
          </p:cNvSpPr>
          <p:nvPr/>
        </p:nvSpPr>
        <p:spPr>
          <a:xfrm>
            <a:off x="1210707" y="21215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Data Pre-processing</a:t>
            </a:r>
          </a:p>
        </p:txBody>
      </p:sp>
      <p:sp>
        <p:nvSpPr>
          <p:cNvPr id="12" name="Google Shape;353;p40">
            <a:extLst>
              <a:ext uri="{FF2B5EF4-FFF2-40B4-BE49-F238E27FC236}">
                <a16:creationId xmlns:a16="http://schemas.microsoft.com/office/drawing/2014/main" id="{3F436BAD-70F0-049B-584E-2C31823F9B97}"/>
              </a:ext>
            </a:extLst>
          </p:cNvPr>
          <p:cNvSpPr txBox="1"/>
          <p:nvPr/>
        </p:nvSpPr>
        <p:spPr>
          <a:xfrm flipH="1">
            <a:off x="4677689" y="2374686"/>
            <a:ext cx="1790162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a. Identifying Mistakes </a:t>
            </a:r>
            <a:b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lang="en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b. Correcting Mistakes</a:t>
            </a:r>
          </a:p>
        </p:txBody>
      </p:sp>
      <p:sp>
        <p:nvSpPr>
          <p:cNvPr id="13" name="Google Shape;360;p40">
            <a:extLst>
              <a:ext uri="{FF2B5EF4-FFF2-40B4-BE49-F238E27FC236}">
                <a16:creationId xmlns:a16="http://schemas.microsoft.com/office/drawing/2014/main" id="{22AD0FC4-6DF8-99E9-0C1F-71D39F077A09}"/>
              </a:ext>
            </a:extLst>
          </p:cNvPr>
          <p:cNvSpPr txBox="1"/>
          <p:nvPr/>
        </p:nvSpPr>
        <p:spPr>
          <a:xfrm>
            <a:off x="4764040" y="1020440"/>
            <a:ext cx="1319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7FF9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5000">
              <a:solidFill>
                <a:srgbClr val="67FF9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4" name="Google Shape;352;p40">
            <a:extLst>
              <a:ext uri="{FF2B5EF4-FFF2-40B4-BE49-F238E27FC236}">
                <a16:creationId xmlns:a16="http://schemas.microsoft.com/office/drawing/2014/main" id="{53755289-B9D2-67EF-FB79-7265FA16E1E0}"/>
              </a:ext>
            </a:extLst>
          </p:cNvPr>
          <p:cNvSpPr txBox="1"/>
          <p:nvPr/>
        </p:nvSpPr>
        <p:spPr>
          <a:xfrm flipH="1">
            <a:off x="4249742" y="1926232"/>
            <a:ext cx="245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Spelling Mistakes</a:t>
            </a:r>
            <a:endParaRPr lang="en" sz="2400">
              <a:solidFill>
                <a:schemeClr val="dk1"/>
              </a:solidFill>
              <a:latin typeface="Raleway ExtraBold"/>
              <a:ea typeface="Raleway ExtraBold"/>
              <a:cs typeface="Raleway ExtraBold"/>
            </a:endParaRPr>
          </a:p>
        </p:txBody>
      </p:sp>
      <p:sp>
        <p:nvSpPr>
          <p:cNvPr id="16" name="Google Shape;353;p40">
            <a:extLst>
              <a:ext uri="{FF2B5EF4-FFF2-40B4-BE49-F238E27FC236}">
                <a16:creationId xmlns:a16="http://schemas.microsoft.com/office/drawing/2014/main" id="{2B47E436-EC3D-3BA1-617D-E78684B833CF}"/>
              </a:ext>
            </a:extLst>
          </p:cNvPr>
          <p:cNvSpPr txBox="1"/>
          <p:nvPr/>
        </p:nvSpPr>
        <p:spPr>
          <a:xfrm flipH="1">
            <a:off x="6366801" y="2405689"/>
            <a:ext cx="2453650" cy="195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a.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Word Count</a:t>
            </a:r>
            <a:b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</a:br>
            <a:endParaRPr lang="en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b. Count Spelling Mistakes</a:t>
            </a:r>
            <a:b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lang="en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c. Count Sentence Metrics  - Length</a:t>
            </a: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- Count</a:t>
            </a:r>
            <a:b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</a:br>
            <a:endParaRPr lang="en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  <a:p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d. POS counts – Noun, Adjective, Adverb &amp; Verb</a:t>
            </a:r>
          </a:p>
        </p:txBody>
      </p:sp>
      <p:sp>
        <p:nvSpPr>
          <p:cNvPr id="22" name="Google Shape;360;p40">
            <a:extLst>
              <a:ext uri="{FF2B5EF4-FFF2-40B4-BE49-F238E27FC236}">
                <a16:creationId xmlns:a16="http://schemas.microsoft.com/office/drawing/2014/main" id="{A01F342E-CA81-20DA-6D4B-E685FEF61FAF}"/>
              </a:ext>
            </a:extLst>
          </p:cNvPr>
          <p:cNvSpPr txBox="1"/>
          <p:nvPr/>
        </p:nvSpPr>
        <p:spPr>
          <a:xfrm>
            <a:off x="6799284" y="1020440"/>
            <a:ext cx="1319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7FF94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5000">
              <a:solidFill>
                <a:srgbClr val="67FF94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" name="Google Shape;352;p40">
            <a:extLst>
              <a:ext uri="{FF2B5EF4-FFF2-40B4-BE49-F238E27FC236}">
                <a16:creationId xmlns:a16="http://schemas.microsoft.com/office/drawing/2014/main" id="{0F112E5B-BB37-FB19-5E41-DF63D6EA16C9}"/>
              </a:ext>
            </a:extLst>
          </p:cNvPr>
          <p:cNvSpPr txBox="1"/>
          <p:nvPr/>
        </p:nvSpPr>
        <p:spPr>
          <a:xfrm flipH="1">
            <a:off x="6275193" y="1919704"/>
            <a:ext cx="245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Count Aggregation </a:t>
            </a:r>
            <a:endParaRPr lang="en" sz="2400">
              <a:solidFill>
                <a:schemeClr val="dk1"/>
              </a:solidFill>
              <a:latin typeface="Raleway ExtraBold"/>
              <a:ea typeface="Raleway ExtraBold"/>
              <a:cs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523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1774604" y="1684210"/>
            <a:ext cx="559479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tx1"/>
                </a:solidFill>
              </a:rPr>
              <a:t>Exploratory Data</a:t>
            </a:r>
            <a:br>
              <a:rPr lang="en" sz="4800">
                <a:solidFill>
                  <a:schemeClr val="tx1"/>
                </a:solidFill>
              </a:rPr>
            </a:br>
            <a:r>
              <a:rPr lang="en" sz="4800">
                <a:solidFill>
                  <a:schemeClr val="tx1"/>
                </a:solidFill>
              </a:rPr>
              <a:t>Analysis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 rot="1834879">
            <a:off x="7531988" y="1286796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1835340">
            <a:off x="7314731" y="738231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 rot="1834341">
            <a:off x="8354772" y="1925329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/>
          <p:nvPr/>
        </p:nvSpPr>
        <p:spPr>
          <a:xfrm rot="1835532">
            <a:off x="7579114" y="1582127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5"/>
          <p:cNvSpPr/>
          <p:nvPr/>
        </p:nvSpPr>
        <p:spPr>
          <a:xfrm rot="1834341">
            <a:off x="8333557" y="8115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5"/>
          <p:cNvSpPr/>
          <p:nvPr/>
        </p:nvSpPr>
        <p:spPr>
          <a:xfrm rot="1835670">
            <a:off x="7174570" y="363532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1834879">
            <a:off x="396471" y="4223568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835340">
            <a:off x="179214" y="3675003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 rot="1834341">
            <a:off x="1219255" y="4862101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 rot="1835532">
            <a:off x="443597" y="4518899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 rot="1834341">
            <a:off x="1198040" y="3748335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 rot="1835670">
            <a:off x="39053" y="330030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67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4441BA-BB7C-C170-4E1D-9AE9768E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0"/>
            <a:ext cx="5158409" cy="515840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E0ADE0B-0D4C-5065-62A4-5E08B30C78A3}"/>
              </a:ext>
            </a:extLst>
          </p:cNvPr>
          <p:cNvSpPr txBox="1">
            <a:spLocks/>
          </p:cNvSpPr>
          <p:nvPr/>
        </p:nvSpPr>
        <p:spPr>
          <a:xfrm>
            <a:off x="530228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Word Cloud</a:t>
            </a:r>
          </a:p>
        </p:txBody>
      </p:sp>
    </p:spTree>
    <p:extLst>
      <p:ext uri="{BB962C8B-B14F-4D97-AF65-F5344CB8AC3E}">
        <p14:creationId xmlns:p14="http://schemas.microsoft.com/office/powerpoint/2010/main" val="355135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4E3DE-5F51-033D-E3C3-0C7CA8CCA251}"/>
              </a:ext>
            </a:extLst>
          </p:cNvPr>
          <p:cNvSpPr txBox="1"/>
          <p:nvPr/>
        </p:nvSpPr>
        <p:spPr>
          <a:xfrm>
            <a:off x="124870" y="3835422"/>
            <a:ext cx="40495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Some students have written very lengthy essays which skews the overall distribution towards right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1E3A-67AD-ED88-F004-AB461315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" y="1359494"/>
            <a:ext cx="4049535" cy="23046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707BE-F0DE-8B28-648F-43741CDB50E5}"/>
              </a:ext>
            </a:extLst>
          </p:cNvPr>
          <p:cNvSpPr/>
          <p:nvPr/>
        </p:nvSpPr>
        <p:spPr>
          <a:xfrm>
            <a:off x="201071" y="1223989"/>
            <a:ext cx="4049535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Essay Lengths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FF076-E4C6-4576-DDAD-9344234B9BF8}"/>
              </a:ext>
            </a:extLst>
          </p:cNvPr>
          <p:cNvSpPr txBox="1"/>
          <p:nvPr/>
        </p:nvSpPr>
        <p:spPr>
          <a:xfrm>
            <a:off x="4469298" y="3835422"/>
            <a:ext cx="441120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This visualization is in alignment with the essay length signifying how some students used more words to write essays and made the normal distribution rightly skewed.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51F1B-A917-D5A4-2724-E93A9D04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91" y="1359494"/>
            <a:ext cx="4049538" cy="23046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8CF027-039C-2157-DE52-4C765B4E9903}"/>
              </a:ext>
            </a:extLst>
          </p:cNvPr>
          <p:cNvSpPr/>
          <p:nvPr/>
        </p:nvSpPr>
        <p:spPr>
          <a:xfrm>
            <a:off x="4893391" y="1223989"/>
            <a:ext cx="4049537" cy="269315"/>
          </a:xfrm>
          <a:prstGeom prst="rect">
            <a:avLst/>
          </a:prstGeom>
          <a:solidFill>
            <a:srgbClr val="66F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Raleway"/>
              </a:rPr>
              <a:t>‘Cleaned’ Essay Lengths</a:t>
            </a:r>
            <a:endParaRPr lang="en-US" b="1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25" name="Graphic 24" descr="Arrow: Straight with solid fill">
            <a:extLst>
              <a:ext uri="{FF2B5EF4-FFF2-40B4-BE49-F238E27FC236}">
                <a16:creationId xmlns:a16="http://schemas.microsoft.com/office/drawing/2014/main" id="{EEF95CAB-A640-13B6-C17E-4642090CA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48391" y="2348141"/>
            <a:ext cx="447217" cy="447217"/>
          </a:xfrm>
          <a:prstGeom prst="rect">
            <a:avLst/>
          </a:prstGeom>
        </p:spPr>
      </p:pic>
      <p:sp>
        <p:nvSpPr>
          <p:cNvPr id="4" name="Title 27">
            <a:extLst>
              <a:ext uri="{FF2B5EF4-FFF2-40B4-BE49-F238E27FC236}">
                <a16:creationId xmlns:a16="http://schemas.microsoft.com/office/drawing/2014/main" id="{17418CD3-2EF3-4214-A0F7-426DD4C1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74" y="188600"/>
            <a:ext cx="7704000" cy="572700"/>
          </a:xfrm>
        </p:spPr>
        <p:txBody>
          <a:bodyPr/>
          <a:lstStyle/>
          <a:p>
            <a:r>
              <a:rPr lang="en-US"/>
              <a:t>Analyzing Essay Lengths</a:t>
            </a:r>
          </a:p>
        </p:txBody>
      </p:sp>
    </p:spTree>
    <p:extLst>
      <p:ext uri="{BB962C8B-B14F-4D97-AF65-F5344CB8AC3E}">
        <p14:creationId xmlns:p14="http://schemas.microsoft.com/office/powerpoint/2010/main" val="30421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theme/theme1.xml><?xml version="1.0" encoding="utf-8"?>
<a:theme xmlns:a="http://schemas.openxmlformats.org/drawingml/2006/main" name="Marketplace Startup Pitch Deck by Slidesgo">
  <a:themeElements>
    <a:clrScheme name="Simple Light">
      <a:dk1>
        <a:srgbClr val="E7E7E7"/>
      </a:dk1>
      <a:lt1>
        <a:srgbClr val="2B3D5A"/>
      </a:lt1>
      <a:dk2>
        <a:srgbClr val="67FF94"/>
      </a:dk2>
      <a:lt2>
        <a:srgbClr val="8EFFD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7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1565</Words>
  <Application>Microsoft Office PowerPoint</Application>
  <PresentationFormat>On-screen Show (16:9)</PresentationFormat>
  <Paragraphs>272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Bebas Neue</vt:lpstr>
      <vt:lpstr>Raleway ExtraBold</vt:lpstr>
      <vt:lpstr>Arial</vt:lpstr>
      <vt:lpstr>Times New Roman</vt:lpstr>
      <vt:lpstr>Anaheim</vt:lpstr>
      <vt:lpstr>Raleway</vt:lpstr>
      <vt:lpstr>Wingdings</vt:lpstr>
      <vt:lpstr>Raleway Medium</vt:lpstr>
      <vt:lpstr>Marketplace Startup Pitch Deck by Slidesgo</vt:lpstr>
      <vt:lpstr>Vidya.AI Pitch Deck  </vt:lpstr>
      <vt:lpstr>Vidya </vt:lpstr>
      <vt:lpstr>Business Overview</vt:lpstr>
      <vt:lpstr>Market Size</vt:lpstr>
      <vt:lpstr>Data Pre-processing</vt:lpstr>
      <vt:lpstr>PowerPoint Presentation</vt:lpstr>
      <vt:lpstr>Exploratory Data Analysis</vt:lpstr>
      <vt:lpstr>PowerPoint Presentation</vt:lpstr>
      <vt:lpstr>Analyzing Essay Lengths</vt:lpstr>
      <vt:lpstr>Sentence Analysis</vt:lpstr>
      <vt:lpstr>Essays were graded on 6 metrics</vt:lpstr>
      <vt:lpstr>Essays were divided into three scoring groups</vt:lpstr>
      <vt:lpstr>Different scoring groups</vt:lpstr>
      <vt:lpstr>Part-of-Speech Tagging</vt:lpstr>
      <vt:lpstr>Topic Modeling</vt:lpstr>
      <vt:lpstr>Topic Modeling</vt:lpstr>
      <vt:lpstr>Word Embeddings</vt:lpstr>
      <vt:lpstr>Word2Vec with KMeans</vt:lpstr>
      <vt:lpstr>Few emerging Topics (with most representative keywords)</vt:lpstr>
      <vt:lpstr>We do not observe any scoring bias in any of the topic clusters  Cluster 11 (vacation) does show slightly higher scores</vt:lpstr>
      <vt:lpstr>Topic Modeling - LDA</vt:lpstr>
      <vt:lpstr>Few LDA Topics (with most representative keywords)</vt:lpstr>
      <vt:lpstr>Topic 14 (Goal setting) did show consistently higher scores in all analytic measures</vt:lpstr>
      <vt:lpstr>BERT (Experiment)</vt:lpstr>
      <vt:lpstr>Interesting BERT Topics (with most representative keywords)</vt:lpstr>
      <vt:lpstr>Scores for top 20 Bert topics   No topic was showing a particular scoring bias</vt:lpstr>
      <vt:lpstr>Modeling</vt:lpstr>
      <vt:lpstr>Data Mining Pipeline</vt:lpstr>
      <vt:lpstr>Modeling Approach</vt:lpstr>
      <vt:lpstr>Modeling Results  Some measures are more difficult to model than the others</vt:lpstr>
      <vt:lpstr>Modeling Results</vt:lpstr>
      <vt:lpstr>Results and  Recommendations</vt:lpstr>
      <vt:lpstr>Results</vt:lpstr>
      <vt:lpstr>App UI</vt:lpstr>
      <vt:lpstr>App UI (contd.)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Vidya.AI  Startup Pitch Deck</dc:title>
  <cp:lastModifiedBy>Manish Sihag</cp:lastModifiedBy>
  <cp:revision>3</cp:revision>
  <dcterms:modified xsi:type="dcterms:W3CDTF">2023-03-07T05:19:21Z</dcterms:modified>
</cp:coreProperties>
</file>